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Noto Sans Medium"/>
      <p:regular r:id="rId22"/>
      <p:bold r:id="rId23"/>
      <p:italic r:id="rId24"/>
      <p:boldItalic r:id="rId25"/>
    </p:embeddedFont>
    <p:embeddedFont>
      <p:font typeface="Montserrat"/>
      <p:regular r:id="rId26"/>
      <p:bold r:id="rId27"/>
      <p:italic r:id="rId28"/>
      <p:boldItalic r:id="rId29"/>
    </p:embeddedFont>
    <p:embeddedFont>
      <p:font typeface="Noto Sans"/>
      <p:regular r:id="rId30"/>
      <p:bold r:id="rId31"/>
      <p:italic r:id="rId32"/>
      <p:boldItalic r:id="rId33"/>
    </p:embeddedFont>
    <p:embeddedFont>
      <p:font typeface="Montserrat Medium"/>
      <p:regular r:id="rId34"/>
      <p:bold r:id="rId35"/>
      <p:italic r:id="rId36"/>
      <p:boldItalic r:id="rId37"/>
    </p:embeddedFont>
    <p:embeddedFont>
      <p:font typeface="Montserrat ExtraBold"/>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3C0B30-5870-4D4C-8914-278098986FE6}">
  <a:tblStyle styleId="{0B3C0B30-5870-4D4C-8914-278098986F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otoSansMedium-regular.fntdata"/><Relationship Id="rId21" Type="http://schemas.openxmlformats.org/officeDocument/2006/relationships/slide" Target="slides/slide15.xml"/><Relationship Id="rId24" Type="http://schemas.openxmlformats.org/officeDocument/2006/relationships/font" Target="fonts/NotoSansMedium-italic.fntdata"/><Relationship Id="rId23" Type="http://schemas.openxmlformats.org/officeDocument/2006/relationships/font" Target="fonts/NotoSans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NotoSansMedium-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otoSans-bold.fntdata"/><Relationship Id="rId30" Type="http://schemas.openxmlformats.org/officeDocument/2006/relationships/font" Target="fonts/NotoSans-regular.fntdata"/><Relationship Id="rId11" Type="http://schemas.openxmlformats.org/officeDocument/2006/relationships/slide" Target="slides/slide5.xml"/><Relationship Id="rId33" Type="http://schemas.openxmlformats.org/officeDocument/2006/relationships/font" Target="fonts/NotoSans-boldItalic.fntdata"/><Relationship Id="rId10" Type="http://schemas.openxmlformats.org/officeDocument/2006/relationships/slide" Target="slides/slide4.xml"/><Relationship Id="rId32" Type="http://schemas.openxmlformats.org/officeDocument/2006/relationships/font" Target="fonts/NotoSans-italic.fntdata"/><Relationship Id="rId13" Type="http://schemas.openxmlformats.org/officeDocument/2006/relationships/slide" Target="slides/slide7.xml"/><Relationship Id="rId35" Type="http://schemas.openxmlformats.org/officeDocument/2006/relationships/font" Target="fonts/MontserratMedium-bold.fntdata"/><Relationship Id="rId12" Type="http://schemas.openxmlformats.org/officeDocument/2006/relationships/slide" Target="slides/slide6.xml"/><Relationship Id="rId34" Type="http://schemas.openxmlformats.org/officeDocument/2006/relationships/font" Target="fonts/MontserratMedium-regular.fntdata"/><Relationship Id="rId15" Type="http://schemas.openxmlformats.org/officeDocument/2006/relationships/slide" Target="slides/slide9.xml"/><Relationship Id="rId37" Type="http://schemas.openxmlformats.org/officeDocument/2006/relationships/font" Target="fonts/MontserratMedium-boldItalic.fntdata"/><Relationship Id="rId14" Type="http://schemas.openxmlformats.org/officeDocument/2006/relationships/slide" Target="slides/slide8.xml"/><Relationship Id="rId36" Type="http://schemas.openxmlformats.org/officeDocument/2006/relationships/font" Target="fonts/MontserratMedium-italic.fntdata"/><Relationship Id="rId17" Type="http://schemas.openxmlformats.org/officeDocument/2006/relationships/slide" Target="slides/slide11.xml"/><Relationship Id="rId39" Type="http://schemas.openxmlformats.org/officeDocument/2006/relationships/font" Target="fonts/MontserratExtraBold-boldItalic.fntdata"/><Relationship Id="rId16" Type="http://schemas.openxmlformats.org/officeDocument/2006/relationships/slide" Target="slides/slide10.xml"/><Relationship Id="rId38" Type="http://schemas.openxmlformats.org/officeDocument/2006/relationships/font" Target="fonts/MontserratExtra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ypost.com/2024/01/05/lifestyle/feeling-burnt-out-survey-reveals-how-americans-increase-their-energy-level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2159bb5d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2159bb5d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2159bb5d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2159bb5d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2159bb5de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2159bb5d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2482d32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2482d32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c2a77d142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c2a77d142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2cead544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2cead544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2cead54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c2cead54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2159bb5d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2159bb5d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2"/>
              </a:rPr>
              <a:t>https://nypost.com/2024/01/05/lifestyle/feeling-burnt-out-survey-reveals-how-americans-increase-their-energy-levels/</a:t>
            </a:r>
            <a:r>
              <a:rPr lang="en">
                <a:solidFill>
                  <a:schemeClr val="dk1"/>
                </a:solidFill>
              </a:rPr>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2159bb5d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2159bb5d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1633"/>
              </a:buClr>
              <a:buSzPts val="1100"/>
              <a:buFont typeface="Arial"/>
              <a:buNone/>
            </a:pPr>
            <a:r>
              <a:rPr lang="en" sz="1900">
                <a:solidFill>
                  <a:srgbClr val="001633"/>
                </a:solidFill>
                <a:latin typeface="Calibri"/>
                <a:ea typeface="Calibri"/>
                <a:cs typeface="Calibri"/>
                <a:sym typeface="Calibri"/>
              </a:rPr>
              <a:t>Ansora is a for-profit company that uses microarray data to create personalized vitamins.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f028f68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8f028f68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Ansora curates a personalized supplement routine based on genetic data that is analyzed using microarrays. These microarrays measure gene expression of many different target genes such as these. They can tell us what nutrients that we are deficient 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f028f684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8f028f684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CEO: Rachel Evans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Rachel Evans is an undergraduate student in Bioinformatics with experience in both management and more than half a dozen different work environments. Her own medical history as well as a deep interest in public health and wellness gives Ansora a unique outlook on the supplement industry.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CTO: Sophie Tanker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Sophie Tanker is an early entry Master’s student in Bioinformatics with experience in both frontend and backend design. Her previous experience with patent preparation and prosecution has allowed Ansora to develop a long-term plan for protection of our intellectual property, ensuring best ROI for our investors.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CFO: Andra Buchan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Andra Buchan is an early entry Master’s student in Bioinformatics and an Olympic level diver with experience in genetic data analysis, handling DNA, advertising, design, and customer outreach. Her experience in an elite athletic environment and partnerships with companies allows Ansora to more effectively reach out to the athletic and active community, one of Ansora’s largest customer groups.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2159bb5d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2159bb5d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68.9% said “Yes” or “Maybe” when asked if they would consider using a supplement subscription service.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2a77d142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2a77d142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2159bb5d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2159bb5d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2159bb5de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c2159bb5de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48.jpg"/><Relationship Id="rId9" Type="http://schemas.openxmlformats.org/officeDocument/2006/relationships/image" Target="../media/image45.jp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8.png"/><Relationship Id="rId8" Type="http://schemas.openxmlformats.org/officeDocument/2006/relationships/image" Target="../media/image40.jpg"/><Relationship Id="rId11" Type="http://schemas.openxmlformats.org/officeDocument/2006/relationships/image" Target="../media/image35.png"/><Relationship Id="rId10" Type="http://schemas.openxmlformats.org/officeDocument/2006/relationships/image" Target="../media/image50.png"/><Relationship Id="rId13" Type="http://schemas.openxmlformats.org/officeDocument/2006/relationships/image" Target="../media/image42.png"/><Relationship Id="rId12" Type="http://schemas.openxmlformats.org/officeDocument/2006/relationships/image" Target="../media/image39.jpg"/><Relationship Id="rId15" Type="http://schemas.openxmlformats.org/officeDocument/2006/relationships/image" Target="../media/image46.png"/><Relationship Id="rId14" Type="http://schemas.openxmlformats.org/officeDocument/2006/relationships/image" Target="../media/image43.png"/><Relationship Id="rId17" Type="http://schemas.openxmlformats.org/officeDocument/2006/relationships/image" Target="../media/image41.png"/><Relationship Id="rId16"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8.jpg"/><Relationship Id="rId4" Type="http://schemas.openxmlformats.org/officeDocument/2006/relationships/image" Target="../media/image32.png"/><Relationship Id="rId5" Type="http://schemas.openxmlformats.org/officeDocument/2006/relationships/image" Target="../media/image50.png"/><Relationship Id="rId6" Type="http://schemas.openxmlformats.org/officeDocument/2006/relationships/image" Target="../media/image4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53.jpg"/><Relationship Id="rId4" Type="http://schemas.openxmlformats.org/officeDocument/2006/relationships/image" Target="../media/image44.jpg"/><Relationship Id="rId5"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title"/>
          </p:nvPr>
        </p:nvSpPr>
        <p:spPr>
          <a:xfrm>
            <a:off x="913175" y="646100"/>
            <a:ext cx="4629300" cy="39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92% of Americans suffer from a vitamin deficiency</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 sz="1700"/>
              <a:t>*The Biostation</a:t>
            </a:r>
            <a:endParaRPr sz="1700"/>
          </a:p>
          <a:p>
            <a:pPr indent="0" lvl="0" marL="0" rtl="0" algn="l">
              <a:spcBef>
                <a:spcPts val="0"/>
              </a:spcBef>
              <a:spcAft>
                <a:spcPts val="0"/>
              </a:spcAft>
              <a:buNone/>
            </a:pPr>
            <a:r>
              <a:t/>
            </a:r>
            <a:endParaRPr sz="3900"/>
          </a:p>
        </p:txBody>
      </p:sp>
    </p:spTree>
  </p:cSld>
  <p:clrMapOvr>
    <a:masterClrMapping/>
  </p:clrMapOvr>
  <mc:AlternateContent>
    <mc:Choice Requires="p14">
      <p:transition spd="med">
        <p14:prism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45"/>
          <p:cNvGrpSpPr/>
          <p:nvPr/>
        </p:nvGrpSpPr>
        <p:grpSpPr>
          <a:xfrm>
            <a:off x="1749655" y="-52"/>
            <a:ext cx="5720808" cy="5143612"/>
            <a:chOff x="1975175" y="955925"/>
            <a:chExt cx="5193652" cy="4187586"/>
          </a:xfrm>
        </p:grpSpPr>
        <p:pic>
          <p:nvPicPr>
            <p:cNvPr id="222" name="Google Shape;222;p45"/>
            <p:cNvPicPr preferRelativeResize="0"/>
            <p:nvPr/>
          </p:nvPicPr>
          <p:blipFill rotWithShape="1">
            <a:blip r:embed="rId3">
              <a:alphaModFix/>
            </a:blip>
            <a:srcRect b="4064" l="18408" r="16568" t="2721"/>
            <a:stretch/>
          </p:blipFill>
          <p:spPr>
            <a:xfrm>
              <a:off x="1975175" y="955937"/>
              <a:ext cx="5193652" cy="4187574"/>
            </a:xfrm>
            <a:prstGeom prst="rect">
              <a:avLst/>
            </a:prstGeom>
            <a:noFill/>
            <a:ln>
              <a:noFill/>
            </a:ln>
          </p:spPr>
        </p:pic>
        <p:pic>
          <p:nvPicPr>
            <p:cNvPr id="223" name="Google Shape;223;p45"/>
            <p:cNvPicPr preferRelativeResize="0"/>
            <p:nvPr/>
          </p:nvPicPr>
          <p:blipFill rotWithShape="1">
            <a:blip r:embed="rId4">
              <a:alphaModFix/>
            </a:blip>
            <a:srcRect b="19613" l="1735" r="5465" t="47772"/>
            <a:stretch/>
          </p:blipFill>
          <p:spPr>
            <a:xfrm>
              <a:off x="3874737" y="2909437"/>
              <a:ext cx="1394526" cy="280549"/>
            </a:xfrm>
            <a:prstGeom prst="rect">
              <a:avLst/>
            </a:prstGeom>
            <a:noFill/>
            <a:ln>
              <a:noFill/>
            </a:ln>
          </p:spPr>
        </p:pic>
        <p:pic>
          <p:nvPicPr>
            <p:cNvPr id="224" name="Google Shape;224;p45"/>
            <p:cNvPicPr preferRelativeResize="0"/>
            <p:nvPr/>
          </p:nvPicPr>
          <p:blipFill>
            <a:blip r:embed="rId5">
              <a:alphaModFix/>
            </a:blip>
            <a:stretch>
              <a:fillRect/>
            </a:stretch>
          </p:blipFill>
          <p:spPr>
            <a:xfrm>
              <a:off x="1975175" y="1653900"/>
              <a:ext cx="956575" cy="317600"/>
            </a:xfrm>
            <a:prstGeom prst="rect">
              <a:avLst/>
            </a:prstGeom>
            <a:noFill/>
            <a:ln>
              <a:noFill/>
            </a:ln>
          </p:spPr>
        </p:pic>
        <p:pic>
          <p:nvPicPr>
            <p:cNvPr id="225" name="Google Shape;225;p45"/>
            <p:cNvPicPr preferRelativeResize="0"/>
            <p:nvPr/>
          </p:nvPicPr>
          <p:blipFill>
            <a:blip r:embed="rId5">
              <a:alphaModFix/>
            </a:blip>
            <a:stretch>
              <a:fillRect/>
            </a:stretch>
          </p:blipFill>
          <p:spPr>
            <a:xfrm>
              <a:off x="2585050" y="4825900"/>
              <a:ext cx="956575" cy="317600"/>
            </a:xfrm>
            <a:prstGeom prst="rect">
              <a:avLst/>
            </a:prstGeom>
            <a:noFill/>
            <a:ln>
              <a:noFill/>
            </a:ln>
          </p:spPr>
        </p:pic>
        <p:pic>
          <p:nvPicPr>
            <p:cNvPr id="226" name="Google Shape;226;p45"/>
            <p:cNvPicPr preferRelativeResize="0"/>
            <p:nvPr/>
          </p:nvPicPr>
          <p:blipFill>
            <a:blip r:embed="rId5">
              <a:alphaModFix/>
            </a:blip>
            <a:stretch>
              <a:fillRect/>
            </a:stretch>
          </p:blipFill>
          <p:spPr>
            <a:xfrm>
              <a:off x="5269250" y="4825900"/>
              <a:ext cx="956575" cy="317600"/>
            </a:xfrm>
            <a:prstGeom prst="rect">
              <a:avLst/>
            </a:prstGeom>
            <a:noFill/>
            <a:ln>
              <a:noFill/>
            </a:ln>
          </p:spPr>
        </p:pic>
        <p:pic>
          <p:nvPicPr>
            <p:cNvPr id="227" name="Google Shape;227;p45"/>
            <p:cNvPicPr preferRelativeResize="0"/>
            <p:nvPr/>
          </p:nvPicPr>
          <p:blipFill>
            <a:blip r:embed="rId5">
              <a:alphaModFix/>
            </a:blip>
            <a:stretch>
              <a:fillRect/>
            </a:stretch>
          </p:blipFill>
          <p:spPr>
            <a:xfrm>
              <a:off x="6212250" y="1653900"/>
              <a:ext cx="956575" cy="317600"/>
            </a:xfrm>
            <a:prstGeom prst="rect">
              <a:avLst/>
            </a:prstGeom>
            <a:noFill/>
            <a:ln>
              <a:noFill/>
            </a:ln>
          </p:spPr>
        </p:pic>
        <p:pic>
          <p:nvPicPr>
            <p:cNvPr id="228" name="Google Shape;228;p45"/>
            <p:cNvPicPr preferRelativeResize="0"/>
            <p:nvPr/>
          </p:nvPicPr>
          <p:blipFill>
            <a:blip r:embed="rId5">
              <a:alphaModFix/>
            </a:blip>
            <a:stretch>
              <a:fillRect/>
            </a:stretch>
          </p:blipFill>
          <p:spPr>
            <a:xfrm>
              <a:off x="4019025" y="955925"/>
              <a:ext cx="956575" cy="213050"/>
            </a:xfrm>
            <a:prstGeom prst="rect">
              <a:avLst/>
            </a:prstGeom>
            <a:noFill/>
            <a:ln>
              <a:noFill/>
            </a:ln>
          </p:spPr>
        </p:pic>
      </p:grpSp>
      <p:sp>
        <p:nvSpPr>
          <p:cNvPr id="229" name="Google Shape;229;p45"/>
          <p:cNvSpPr txBox="1"/>
          <p:nvPr/>
        </p:nvSpPr>
        <p:spPr>
          <a:xfrm>
            <a:off x="1220925" y="858000"/>
            <a:ext cx="1394400" cy="3633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1633"/>
                </a:solidFill>
                <a:latin typeface="Noto Sans"/>
                <a:ea typeface="Noto Sans"/>
                <a:cs typeface="Noto Sans"/>
                <a:sym typeface="Noto Sans"/>
              </a:rPr>
              <a:t>DNA Sequencing</a:t>
            </a:r>
            <a:endParaRPr sz="1200">
              <a:solidFill>
                <a:srgbClr val="001633"/>
              </a:solidFill>
              <a:latin typeface="Noto Sans"/>
              <a:ea typeface="Noto Sans"/>
              <a:cs typeface="Noto Sans"/>
              <a:sym typeface="Noto Sans"/>
            </a:endParaRPr>
          </a:p>
        </p:txBody>
      </p:sp>
      <p:sp>
        <p:nvSpPr>
          <p:cNvPr id="230" name="Google Shape;230;p45"/>
          <p:cNvSpPr txBox="1"/>
          <p:nvPr/>
        </p:nvSpPr>
        <p:spPr>
          <a:xfrm>
            <a:off x="1220925" y="4399100"/>
            <a:ext cx="1394400" cy="4848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1633"/>
                </a:solidFill>
                <a:latin typeface="Noto Sans"/>
                <a:ea typeface="Noto Sans"/>
                <a:cs typeface="Noto Sans"/>
                <a:sym typeface="Noto Sans"/>
              </a:rPr>
              <a:t>DNA Sequencing in Healthcare</a:t>
            </a:r>
            <a:endParaRPr sz="1200">
              <a:solidFill>
                <a:srgbClr val="001633"/>
              </a:solidFill>
              <a:latin typeface="Noto Sans"/>
              <a:ea typeface="Noto Sans"/>
              <a:cs typeface="Noto Sans"/>
              <a:sym typeface="Noto Sans"/>
            </a:endParaRPr>
          </a:p>
        </p:txBody>
      </p:sp>
      <p:sp>
        <p:nvSpPr>
          <p:cNvPr id="231" name="Google Shape;231;p45"/>
          <p:cNvSpPr txBox="1"/>
          <p:nvPr/>
        </p:nvSpPr>
        <p:spPr>
          <a:xfrm>
            <a:off x="7000038" y="1518738"/>
            <a:ext cx="1144800" cy="4848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1633"/>
                </a:solidFill>
                <a:latin typeface="Noto Sans"/>
                <a:ea typeface="Noto Sans"/>
                <a:cs typeface="Noto Sans"/>
                <a:sym typeface="Noto Sans"/>
              </a:rPr>
              <a:t>Custom Supplements</a:t>
            </a:r>
            <a:endParaRPr sz="1200">
              <a:solidFill>
                <a:srgbClr val="001633"/>
              </a:solidFill>
              <a:latin typeface="Noto Sans"/>
              <a:ea typeface="Noto Sans"/>
              <a:cs typeface="Noto Sans"/>
              <a:sym typeface="Noto Sans"/>
            </a:endParaRPr>
          </a:p>
        </p:txBody>
      </p:sp>
      <p:pic>
        <p:nvPicPr>
          <p:cNvPr id="232" name="Google Shape;232;p45"/>
          <p:cNvPicPr preferRelativeResize="0"/>
          <p:nvPr/>
        </p:nvPicPr>
        <p:blipFill>
          <a:blip r:embed="rId6">
            <a:alphaModFix/>
          </a:blip>
          <a:stretch>
            <a:fillRect/>
          </a:stretch>
        </p:blipFill>
        <p:spPr>
          <a:xfrm>
            <a:off x="2317438" y="1419476"/>
            <a:ext cx="956585" cy="683323"/>
          </a:xfrm>
          <a:prstGeom prst="rect">
            <a:avLst/>
          </a:prstGeom>
          <a:noFill/>
          <a:ln>
            <a:noFill/>
          </a:ln>
        </p:spPr>
      </p:pic>
      <p:pic>
        <p:nvPicPr>
          <p:cNvPr id="233" name="Google Shape;233;p45"/>
          <p:cNvPicPr preferRelativeResize="0"/>
          <p:nvPr/>
        </p:nvPicPr>
        <p:blipFill rotWithShape="1">
          <a:blip r:embed="rId7">
            <a:alphaModFix/>
          </a:blip>
          <a:srcRect b="30078" l="0" r="0" t="23560"/>
          <a:stretch/>
        </p:blipFill>
        <p:spPr>
          <a:xfrm>
            <a:off x="2513900" y="2085939"/>
            <a:ext cx="1394401" cy="363336"/>
          </a:xfrm>
          <a:prstGeom prst="rect">
            <a:avLst/>
          </a:prstGeom>
          <a:noFill/>
          <a:ln>
            <a:noFill/>
          </a:ln>
        </p:spPr>
      </p:pic>
      <p:pic>
        <p:nvPicPr>
          <p:cNvPr id="234" name="Google Shape;234;p45"/>
          <p:cNvPicPr preferRelativeResize="0"/>
          <p:nvPr/>
        </p:nvPicPr>
        <p:blipFill>
          <a:blip r:embed="rId8">
            <a:alphaModFix/>
          </a:blip>
          <a:stretch>
            <a:fillRect/>
          </a:stretch>
        </p:blipFill>
        <p:spPr>
          <a:xfrm>
            <a:off x="2639225" y="3672177"/>
            <a:ext cx="1629373" cy="426925"/>
          </a:xfrm>
          <a:prstGeom prst="rect">
            <a:avLst/>
          </a:prstGeom>
          <a:noFill/>
          <a:ln>
            <a:noFill/>
          </a:ln>
        </p:spPr>
      </p:pic>
      <p:pic>
        <p:nvPicPr>
          <p:cNvPr id="235" name="Google Shape;235;p45"/>
          <p:cNvPicPr preferRelativeResize="0"/>
          <p:nvPr/>
        </p:nvPicPr>
        <p:blipFill>
          <a:blip r:embed="rId9">
            <a:alphaModFix/>
          </a:blip>
          <a:stretch>
            <a:fillRect/>
          </a:stretch>
        </p:blipFill>
        <p:spPr>
          <a:xfrm>
            <a:off x="5193275" y="1814399"/>
            <a:ext cx="1447801" cy="363350"/>
          </a:xfrm>
          <a:prstGeom prst="rect">
            <a:avLst/>
          </a:prstGeom>
          <a:noFill/>
          <a:ln>
            <a:noFill/>
          </a:ln>
        </p:spPr>
      </p:pic>
      <p:pic>
        <p:nvPicPr>
          <p:cNvPr id="236" name="Google Shape;236;p45"/>
          <p:cNvPicPr preferRelativeResize="0"/>
          <p:nvPr/>
        </p:nvPicPr>
        <p:blipFill rotWithShape="1">
          <a:blip r:embed="rId10">
            <a:alphaModFix/>
          </a:blip>
          <a:srcRect b="33938" l="9286" r="6516" t="30412"/>
          <a:stretch/>
        </p:blipFill>
        <p:spPr>
          <a:xfrm>
            <a:off x="5595175" y="1419475"/>
            <a:ext cx="1144800" cy="484725"/>
          </a:xfrm>
          <a:prstGeom prst="rect">
            <a:avLst/>
          </a:prstGeom>
          <a:noFill/>
          <a:ln>
            <a:noFill/>
          </a:ln>
        </p:spPr>
      </p:pic>
      <p:pic>
        <p:nvPicPr>
          <p:cNvPr id="237" name="Google Shape;237;p45"/>
          <p:cNvPicPr preferRelativeResize="0"/>
          <p:nvPr/>
        </p:nvPicPr>
        <p:blipFill>
          <a:blip r:embed="rId5">
            <a:alphaModFix/>
          </a:blip>
          <a:stretch>
            <a:fillRect/>
          </a:stretch>
        </p:blipFill>
        <p:spPr>
          <a:xfrm>
            <a:off x="7199338" y="3688538"/>
            <a:ext cx="746225" cy="903425"/>
          </a:xfrm>
          <a:prstGeom prst="rect">
            <a:avLst/>
          </a:prstGeom>
          <a:noFill/>
          <a:ln>
            <a:noFill/>
          </a:ln>
        </p:spPr>
      </p:pic>
      <p:sp>
        <p:nvSpPr>
          <p:cNvPr id="238" name="Google Shape;238;p45"/>
          <p:cNvSpPr txBox="1"/>
          <p:nvPr/>
        </p:nvSpPr>
        <p:spPr>
          <a:xfrm>
            <a:off x="6252575" y="3881500"/>
            <a:ext cx="1447800" cy="517500"/>
          </a:xfrm>
          <a:prstGeom prst="rect">
            <a:avLst/>
          </a:prstGeom>
          <a:solidFill>
            <a:srgbClr val="D0E0E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001633"/>
                </a:solidFill>
                <a:latin typeface="Noto Sans"/>
                <a:ea typeface="Noto Sans"/>
                <a:cs typeface="Noto Sans"/>
                <a:sym typeface="Noto Sans"/>
              </a:rPr>
              <a:t>Over-the-Counter Supplements</a:t>
            </a:r>
            <a:endParaRPr sz="1200">
              <a:solidFill>
                <a:srgbClr val="001633"/>
              </a:solidFill>
              <a:latin typeface="Noto Sans"/>
              <a:ea typeface="Noto Sans"/>
              <a:cs typeface="Noto Sans"/>
              <a:sym typeface="Noto Sans"/>
            </a:endParaRPr>
          </a:p>
        </p:txBody>
      </p:sp>
      <p:pic>
        <p:nvPicPr>
          <p:cNvPr id="239" name="Google Shape;239;p45"/>
          <p:cNvPicPr preferRelativeResize="0"/>
          <p:nvPr/>
        </p:nvPicPr>
        <p:blipFill rotWithShape="1">
          <a:blip r:embed="rId11">
            <a:alphaModFix/>
          </a:blip>
          <a:srcRect b="57331" l="0" r="0" t="6299"/>
          <a:stretch/>
        </p:blipFill>
        <p:spPr>
          <a:xfrm>
            <a:off x="4733375" y="4065624"/>
            <a:ext cx="1394400" cy="507126"/>
          </a:xfrm>
          <a:prstGeom prst="rect">
            <a:avLst/>
          </a:prstGeom>
          <a:noFill/>
          <a:ln>
            <a:noFill/>
          </a:ln>
        </p:spPr>
      </p:pic>
      <p:pic>
        <p:nvPicPr>
          <p:cNvPr id="240" name="Google Shape;240;p45"/>
          <p:cNvPicPr preferRelativeResize="0"/>
          <p:nvPr/>
        </p:nvPicPr>
        <p:blipFill rotWithShape="1">
          <a:blip r:embed="rId12">
            <a:alphaModFix/>
          </a:blip>
          <a:srcRect b="28781" l="0" r="0" t="29293"/>
          <a:stretch/>
        </p:blipFill>
        <p:spPr>
          <a:xfrm>
            <a:off x="4858174" y="3585656"/>
            <a:ext cx="1144800" cy="479956"/>
          </a:xfrm>
          <a:prstGeom prst="rect">
            <a:avLst/>
          </a:prstGeom>
          <a:noFill/>
          <a:ln>
            <a:noFill/>
          </a:ln>
        </p:spPr>
      </p:pic>
      <p:pic>
        <p:nvPicPr>
          <p:cNvPr id="241" name="Google Shape;241;p45"/>
          <p:cNvPicPr preferRelativeResize="0"/>
          <p:nvPr/>
        </p:nvPicPr>
        <p:blipFill rotWithShape="1">
          <a:blip r:embed="rId13">
            <a:alphaModFix/>
          </a:blip>
          <a:srcRect b="0" l="3507" r="2710" t="0"/>
          <a:stretch/>
        </p:blipFill>
        <p:spPr>
          <a:xfrm>
            <a:off x="4783625" y="3196125"/>
            <a:ext cx="956575" cy="356050"/>
          </a:xfrm>
          <a:prstGeom prst="rect">
            <a:avLst/>
          </a:prstGeom>
          <a:noFill/>
          <a:ln>
            <a:noFill/>
          </a:ln>
        </p:spPr>
      </p:pic>
      <p:pic>
        <p:nvPicPr>
          <p:cNvPr id="242" name="Google Shape;242;p45"/>
          <p:cNvPicPr preferRelativeResize="0"/>
          <p:nvPr/>
        </p:nvPicPr>
        <p:blipFill rotWithShape="1">
          <a:blip r:embed="rId14">
            <a:alphaModFix/>
          </a:blip>
          <a:srcRect b="2940" l="2306" r="2364" t="0"/>
          <a:stretch/>
        </p:blipFill>
        <p:spPr>
          <a:xfrm>
            <a:off x="5438887" y="2177750"/>
            <a:ext cx="956575" cy="405816"/>
          </a:xfrm>
          <a:prstGeom prst="rect">
            <a:avLst/>
          </a:prstGeom>
          <a:noFill/>
          <a:ln>
            <a:noFill/>
          </a:ln>
        </p:spPr>
      </p:pic>
      <p:pic>
        <p:nvPicPr>
          <p:cNvPr id="243" name="Google Shape;243;p45"/>
          <p:cNvPicPr preferRelativeResize="0"/>
          <p:nvPr/>
        </p:nvPicPr>
        <p:blipFill>
          <a:blip r:embed="rId15">
            <a:alphaModFix/>
          </a:blip>
          <a:stretch>
            <a:fillRect/>
          </a:stretch>
        </p:blipFill>
        <p:spPr>
          <a:xfrm>
            <a:off x="3908300" y="1419472"/>
            <a:ext cx="1212150" cy="188626"/>
          </a:xfrm>
          <a:prstGeom prst="rect">
            <a:avLst/>
          </a:prstGeom>
          <a:noFill/>
          <a:ln>
            <a:noFill/>
          </a:ln>
        </p:spPr>
      </p:pic>
      <p:sp>
        <p:nvSpPr>
          <p:cNvPr id="244" name="Google Shape;244;p45"/>
          <p:cNvSpPr txBox="1"/>
          <p:nvPr/>
        </p:nvSpPr>
        <p:spPr>
          <a:xfrm>
            <a:off x="5001050" y="215700"/>
            <a:ext cx="1394400" cy="480000"/>
          </a:xfrm>
          <a:prstGeom prst="rect">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001633"/>
                </a:solidFill>
                <a:latin typeface="Noto Sans"/>
                <a:ea typeface="Noto Sans"/>
                <a:cs typeface="Noto Sans"/>
                <a:sym typeface="Noto Sans"/>
              </a:rPr>
              <a:t>Genetic Health Testing</a:t>
            </a:r>
            <a:endParaRPr sz="1200">
              <a:solidFill>
                <a:srgbClr val="001633"/>
              </a:solidFill>
              <a:latin typeface="Noto Sans"/>
              <a:ea typeface="Noto Sans"/>
              <a:cs typeface="Noto Sans"/>
              <a:sym typeface="Noto Sans"/>
            </a:endParaRPr>
          </a:p>
        </p:txBody>
      </p:sp>
      <p:pic>
        <p:nvPicPr>
          <p:cNvPr id="245" name="Google Shape;245;p45"/>
          <p:cNvPicPr preferRelativeResize="0"/>
          <p:nvPr/>
        </p:nvPicPr>
        <p:blipFill>
          <a:blip r:embed="rId16">
            <a:alphaModFix/>
          </a:blip>
          <a:stretch>
            <a:fillRect/>
          </a:stretch>
        </p:blipFill>
        <p:spPr>
          <a:xfrm>
            <a:off x="4036088" y="854078"/>
            <a:ext cx="956575" cy="371133"/>
          </a:xfrm>
          <a:prstGeom prst="rect">
            <a:avLst/>
          </a:prstGeom>
          <a:noFill/>
          <a:ln>
            <a:noFill/>
          </a:ln>
        </p:spPr>
      </p:pic>
      <p:pic>
        <p:nvPicPr>
          <p:cNvPr id="246" name="Google Shape;246;p45"/>
          <p:cNvPicPr preferRelativeResize="0"/>
          <p:nvPr/>
        </p:nvPicPr>
        <p:blipFill>
          <a:blip r:embed="rId17">
            <a:alphaModFix/>
          </a:blip>
          <a:stretch>
            <a:fillRect/>
          </a:stretch>
        </p:blipFill>
        <p:spPr>
          <a:xfrm>
            <a:off x="3207925" y="3313925"/>
            <a:ext cx="1117512" cy="426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6"/>
          <p:cNvSpPr txBox="1"/>
          <p:nvPr>
            <p:ph type="title"/>
          </p:nvPr>
        </p:nvSpPr>
        <p:spPr>
          <a:xfrm>
            <a:off x="2257350" y="186175"/>
            <a:ext cx="46293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chemeClr val="dk2"/>
                </a:solidFill>
              </a:rPr>
              <a:t>a</a:t>
            </a:r>
            <a:r>
              <a:rPr lang="en" sz="2800">
                <a:solidFill>
                  <a:schemeClr val="dk2"/>
                </a:solidFill>
              </a:rPr>
              <a:t>nsora vs. competitors</a:t>
            </a:r>
            <a:endParaRPr sz="2800">
              <a:solidFill>
                <a:schemeClr val="dk2"/>
              </a:solidFill>
            </a:endParaRPr>
          </a:p>
        </p:txBody>
      </p:sp>
      <p:graphicFrame>
        <p:nvGraphicFramePr>
          <p:cNvPr id="252" name="Google Shape;252;p46"/>
          <p:cNvGraphicFramePr/>
          <p:nvPr/>
        </p:nvGraphicFramePr>
        <p:xfrm>
          <a:off x="952500" y="1074700"/>
          <a:ext cx="3000000" cy="3000000"/>
        </p:xfrm>
        <a:graphic>
          <a:graphicData uri="http://schemas.openxmlformats.org/drawingml/2006/table">
            <a:tbl>
              <a:tblPr>
                <a:noFill/>
                <a:tableStyleId>{0B3C0B30-5870-4D4C-8914-278098986FE6}</a:tableStyleId>
              </a:tblPr>
              <a:tblGrid>
                <a:gridCol w="1447800"/>
                <a:gridCol w="1447800"/>
                <a:gridCol w="1447800"/>
                <a:gridCol w="1447800"/>
                <a:gridCol w="1447800"/>
              </a:tblGrid>
              <a:tr h="519975">
                <a:tc>
                  <a:txBody>
                    <a:bodyPr/>
                    <a:lstStyle/>
                    <a:p>
                      <a:pPr indent="0" lvl="0" marL="0" rtl="0" algn="l">
                        <a:spcBef>
                          <a:spcPts val="0"/>
                        </a:spcBef>
                        <a:spcAft>
                          <a:spcPts val="0"/>
                        </a:spcAft>
                        <a:buNone/>
                      </a:pPr>
                      <a:r>
                        <a:t/>
                      </a:r>
                      <a:endParaRPr b="1">
                        <a:solidFill>
                          <a:schemeClr val="lt2"/>
                        </a:solidFill>
                      </a:endParaRPr>
                    </a:p>
                  </a:txBody>
                  <a:tcPr marT="91425" marB="91425" marR="91425" marL="91425"/>
                </a:tc>
                <a:tc>
                  <a:txBody>
                    <a:bodyPr/>
                    <a:lstStyle/>
                    <a:p>
                      <a:pPr indent="0" lvl="0" marL="0" rtl="0" algn="l">
                        <a:spcBef>
                          <a:spcPts val="0"/>
                        </a:spcBef>
                        <a:spcAft>
                          <a:spcPts val="0"/>
                        </a:spcAft>
                        <a:buNone/>
                      </a:pPr>
                      <a:r>
                        <a:t/>
                      </a:r>
                      <a:endParaRPr b="1">
                        <a:solidFill>
                          <a:schemeClr val="lt2"/>
                        </a:solidFill>
                      </a:endParaRPr>
                    </a:p>
                  </a:txBody>
                  <a:tcPr marT="91425" marB="91425" marR="91425" marL="91425"/>
                </a:tc>
                <a:tc>
                  <a:txBody>
                    <a:bodyPr/>
                    <a:lstStyle/>
                    <a:p>
                      <a:pPr indent="0" lvl="0" marL="0" rtl="0" algn="l">
                        <a:spcBef>
                          <a:spcPts val="0"/>
                        </a:spcBef>
                        <a:spcAft>
                          <a:spcPts val="0"/>
                        </a:spcAft>
                        <a:buNone/>
                      </a:pPr>
                      <a:r>
                        <a:t/>
                      </a:r>
                      <a:endParaRPr b="1">
                        <a:solidFill>
                          <a:schemeClr val="lt2"/>
                        </a:solidFill>
                      </a:endParaRPr>
                    </a:p>
                  </a:txBody>
                  <a:tcPr marT="91425" marB="91425" marR="91425" marL="91425"/>
                </a:tc>
                <a:tc>
                  <a:txBody>
                    <a:bodyPr/>
                    <a:lstStyle/>
                    <a:p>
                      <a:pPr indent="0" lvl="0" marL="0" rtl="0" algn="l">
                        <a:spcBef>
                          <a:spcPts val="0"/>
                        </a:spcBef>
                        <a:spcAft>
                          <a:spcPts val="0"/>
                        </a:spcAft>
                        <a:buNone/>
                      </a:pPr>
                      <a:r>
                        <a:t/>
                      </a:r>
                      <a:endParaRPr b="1">
                        <a:solidFill>
                          <a:schemeClr val="lt2"/>
                        </a:solidFill>
                      </a:endParaRPr>
                    </a:p>
                  </a:txBody>
                  <a:tcPr marT="91425" marB="91425" marR="91425" marL="91425"/>
                </a:tc>
                <a:tc>
                  <a:txBody>
                    <a:bodyPr/>
                    <a:lstStyle/>
                    <a:p>
                      <a:pPr indent="0" lvl="0" marL="0" rtl="0" algn="l">
                        <a:spcBef>
                          <a:spcPts val="0"/>
                        </a:spcBef>
                        <a:spcAft>
                          <a:spcPts val="0"/>
                        </a:spcAft>
                        <a:buNone/>
                      </a:pPr>
                      <a:r>
                        <a:t/>
                      </a:r>
                      <a:endParaRPr b="1">
                        <a:solidFill>
                          <a:schemeClr val="lt2"/>
                        </a:solidFill>
                      </a:endParaRPr>
                    </a:p>
                  </a:txBody>
                  <a:tcPr marT="91425" marB="91425" marR="91425" marL="91425"/>
                </a:tc>
              </a:tr>
              <a:tr h="519975">
                <a:tc>
                  <a:txBody>
                    <a:bodyPr/>
                    <a:lstStyle/>
                    <a:p>
                      <a:pPr indent="0" lvl="0" marL="0" rtl="0" algn="r">
                        <a:spcBef>
                          <a:spcPts val="0"/>
                        </a:spcBef>
                        <a:spcAft>
                          <a:spcPts val="0"/>
                        </a:spcAft>
                        <a:buNone/>
                      </a:pPr>
                      <a:r>
                        <a:rPr b="1" lang="en">
                          <a:solidFill>
                            <a:schemeClr val="lt1"/>
                          </a:solidFill>
                          <a:latin typeface="Noto Sans"/>
                          <a:ea typeface="Noto Sans"/>
                          <a:cs typeface="Noto Sans"/>
                          <a:sym typeface="Noto Sans"/>
                        </a:rPr>
                        <a:t>Market</a:t>
                      </a:r>
                      <a:endParaRPr b="1">
                        <a:solidFill>
                          <a:schemeClr val="lt1"/>
                        </a:solidFill>
                        <a:latin typeface="Noto Sans"/>
                        <a:ea typeface="Noto Sans"/>
                        <a:cs typeface="Noto Sans"/>
                        <a:sym typeface="Noto Sans"/>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Supplements and Genetics</a:t>
                      </a:r>
                      <a:endParaRPr b="1">
                        <a:solidFill>
                          <a:schemeClr val="lt2"/>
                        </a:solidFill>
                        <a:latin typeface="Noto Sans"/>
                        <a:ea typeface="Noto Sans"/>
                        <a:cs typeface="Noto Sans"/>
                        <a:sym typeface="Noto Sans"/>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Genetics</a:t>
                      </a:r>
                      <a:endParaRPr b="1">
                        <a:solidFill>
                          <a:schemeClr val="lt2"/>
                        </a:solidFill>
                        <a:latin typeface="Noto Sans"/>
                        <a:ea typeface="Noto Sans"/>
                        <a:cs typeface="Noto Sans"/>
                        <a:sym typeface="Noto Sans"/>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Supplements</a:t>
                      </a:r>
                      <a:endParaRPr b="1">
                        <a:solidFill>
                          <a:schemeClr val="lt2"/>
                        </a:solidFill>
                        <a:latin typeface="Noto Sans"/>
                        <a:ea typeface="Noto Sans"/>
                        <a:cs typeface="Noto Sans"/>
                        <a:sym typeface="Noto Sans"/>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Supplements</a:t>
                      </a:r>
                      <a:endParaRPr b="1">
                        <a:solidFill>
                          <a:schemeClr val="lt2"/>
                        </a:solidFill>
                        <a:latin typeface="Noto Sans"/>
                        <a:ea typeface="Noto Sans"/>
                        <a:cs typeface="Noto Sans"/>
                        <a:sym typeface="Noto Sans"/>
                      </a:endParaRPr>
                    </a:p>
                  </a:txBody>
                  <a:tcPr marT="91425" marB="91425" marR="91425" marL="91425"/>
                </a:tc>
              </a:tr>
              <a:tr h="519975">
                <a:tc>
                  <a:txBody>
                    <a:bodyPr/>
                    <a:lstStyle/>
                    <a:p>
                      <a:pPr indent="0" lvl="0" marL="0" rtl="0" algn="r">
                        <a:spcBef>
                          <a:spcPts val="0"/>
                        </a:spcBef>
                        <a:spcAft>
                          <a:spcPts val="0"/>
                        </a:spcAft>
                        <a:buNone/>
                      </a:pPr>
                      <a:r>
                        <a:rPr b="1" lang="en">
                          <a:solidFill>
                            <a:schemeClr val="lt1"/>
                          </a:solidFill>
                          <a:latin typeface="Noto Sans"/>
                          <a:ea typeface="Noto Sans"/>
                          <a:cs typeface="Noto Sans"/>
                          <a:sym typeface="Noto Sans"/>
                        </a:rPr>
                        <a:t>Price</a:t>
                      </a:r>
                      <a:endParaRPr b="1">
                        <a:solidFill>
                          <a:schemeClr val="lt1"/>
                        </a:solidFill>
                        <a:latin typeface="Noto Sans"/>
                        <a:ea typeface="Noto Sans"/>
                        <a:cs typeface="Noto Sans"/>
                        <a:sym typeface="Noto Sans"/>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$71/month for the first year, $49/month after</a:t>
                      </a:r>
                      <a:endParaRPr b="1">
                        <a:solidFill>
                          <a:schemeClr val="lt2"/>
                        </a:solidFill>
                        <a:latin typeface="Noto Sans"/>
                        <a:ea typeface="Noto Sans"/>
                        <a:cs typeface="Noto Sans"/>
                        <a:sym typeface="Noto Sans"/>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$119 for Ancestry Service</a:t>
                      </a:r>
                      <a:endParaRPr b="1">
                        <a:solidFill>
                          <a:schemeClr val="lt2"/>
                        </a:solidFill>
                        <a:latin typeface="Noto Sans"/>
                        <a:ea typeface="Noto Sans"/>
                        <a:cs typeface="Noto Sans"/>
                        <a:sym typeface="Noto Sans"/>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$78/month supply</a:t>
                      </a:r>
                      <a:endParaRPr b="1">
                        <a:solidFill>
                          <a:schemeClr val="lt2"/>
                        </a:solidFill>
                        <a:latin typeface="Noto Sans"/>
                        <a:ea typeface="Noto Sans"/>
                        <a:cs typeface="Noto Sans"/>
                        <a:sym typeface="Noto Sans"/>
                      </a:endParaRPr>
                    </a:p>
                  </a:txBody>
                  <a:tcPr marT="91425" marB="91425" marR="91425" marL="91425" anchor="ctr"/>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$95/month supply</a:t>
                      </a:r>
                      <a:endParaRPr b="1">
                        <a:solidFill>
                          <a:schemeClr val="lt2"/>
                        </a:solidFill>
                        <a:latin typeface="Noto Sans"/>
                        <a:ea typeface="Noto Sans"/>
                        <a:cs typeface="Noto Sans"/>
                        <a:sym typeface="Noto Sans"/>
                      </a:endParaRPr>
                    </a:p>
                  </a:txBody>
                  <a:tcPr marT="91425" marB="91425" marR="91425" marL="91425" anchor="ctr"/>
                </a:tc>
              </a:tr>
              <a:tr h="519975">
                <a:tc>
                  <a:txBody>
                    <a:bodyPr/>
                    <a:lstStyle/>
                    <a:p>
                      <a:pPr indent="0" lvl="0" marL="0" rtl="0" algn="r">
                        <a:spcBef>
                          <a:spcPts val="0"/>
                        </a:spcBef>
                        <a:spcAft>
                          <a:spcPts val="0"/>
                        </a:spcAft>
                        <a:buNone/>
                      </a:pPr>
                      <a:r>
                        <a:rPr b="1" lang="en">
                          <a:solidFill>
                            <a:schemeClr val="lt1"/>
                          </a:solidFill>
                          <a:latin typeface="Noto Sans"/>
                          <a:ea typeface="Noto Sans"/>
                          <a:cs typeface="Noto Sans"/>
                          <a:sym typeface="Noto Sans"/>
                        </a:rPr>
                        <a:t>Benefits</a:t>
                      </a:r>
                      <a:endParaRPr b="1">
                        <a:solidFill>
                          <a:schemeClr val="lt1"/>
                        </a:solidFill>
                        <a:latin typeface="Noto Sans"/>
                        <a:ea typeface="Noto Sans"/>
                        <a:cs typeface="Noto Sans"/>
                        <a:sym typeface="Noto Sans"/>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Scientifically proven nutritional support based on genetic data</a:t>
                      </a:r>
                      <a:endParaRPr b="1">
                        <a:solidFill>
                          <a:schemeClr val="lt2"/>
                        </a:solidFill>
                        <a:latin typeface="Noto Sans"/>
                        <a:ea typeface="Noto Sans"/>
                        <a:cs typeface="Noto Sans"/>
                        <a:sym typeface="Noto Sans"/>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Questionable claims about genetic predisposition and ancestry</a:t>
                      </a:r>
                      <a:endParaRPr b="1">
                        <a:solidFill>
                          <a:schemeClr val="lt2"/>
                        </a:solidFill>
                        <a:latin typeface="Noto Sans"/>
                        <a:ea typeface="Noto Sans"/>
                        <a:cs typeface="Noto Sans"/>
                        <a:sym typeface="Noto Sans"/>
                      </a:endParaRPr>
                    </a:p>
                  </a:txBody>
                  <a:tcPr marT="91425" marB="91425" marR="91425" marL="91425"/>
                </a:tc>
                <a:tc>
                  <a:txBody>
                    <a:bodyPr/>
                    <a:lstStyle/>
                    <a:p>
                      <a:pPr indent="0" lvl="0" marL="0" rtl="0" algn="ctr">
                        <a:spcBef>
                          <a:spcPts val="0"/>
                        </a:spcBef>
                        <a:spcAft>
                          <a:spcPts val="0"/>
                        </a:spcAft>
                        <a:buNone/>
                      </a:pPr>
                      <a:r>
                        <a:rPr b="1" lang="en">
                          <a:solidFill>
                            <a:schemeClr val="lt2"/>
                          </a:solidFill>
                          <a:latin typeface="Noto Sans"/>
                          <a:ea typeface="Noto Sans"/>
                          <a:cs typeface="Noto Sans"/>
                          <a:sym typeface="Noto Sans"/>
                        </a:rPr>
                        <a:t>Claims of personalized treatment; no efficacy studies</a:t>
                      </a:r>
                      <a:endParaRPr b="1">
                        <a:solidFill>
                          <a:schemeClr val="lt2"/>
                        </a:solidFill>
                        <a:latin typeface="Noto Sans"/>
                        <a:ea typeface="Noto Sans"/>
                        <a:cs typeface="Noto Sans"/>
                        <a:sym typeface="Noto Sans"/>
                      </a:endParaRPr>
                    </a:p>
                  </a:txBody>
                  <a:tcPr marT="91425" marB="91425" marR="91425" marL="91425"/>
                </a:tc>
                <a:tc>
                  <a:txBody>
                    <a:bodyPr/>
                    <a:lstStyle/>
                    <a:p>
                      <a:pPr indent="0" lvl="0" marL="0" rtl="0" algn="ctr">
                        <a:spcBef>
                          <a:spcPts val="0"/>
                        </a:spcBef>
                        <a:spcAft>
                          <a:spcPts val="0"/>
                        </a:spcAft>
                        <a:buClr>
                          <a:srgbClr val="001633"/>
                        </a:buClr>
                        <a:buSzPts val="1100"/>
                        <a:buFont typeface="Arial"/>
                        <a:buNone/>
                      </a:pPr>
                      <a:r>
                        <a:rPr b="1" lang="en">
                          <a:solidFill>
                            <a:schemeClr val="lt2"/>
                          </a:solidFill>
                          <a:latin typeface="Noto Sans"/>
                          <a:ea typeface="Noto Sans"/>
                          <a:cs typeface="Noto Sans"/>
                          <a:sym typeface="Noto Sans"/>
                        </a:rPr>
                        <a:t>Claims of personalized treatment; no efficacy studies</a:t>
                      </a:r>
                      <a:endParaRPr b="1">
                        <a:solidFill>
                          <a:schemeClr val="lt2"/>
                        </a:solidFill>
                        <a:latin typeface="Noto Sans"/>
                        <a:ea typeface="Noto Sans"/>
                        <a:cs typeface="Noto Sans"/>
                        <a:sym typeface="Noto Sans"/>
                      </a:endParaRPr>
                    </a:p>
                  </a:txBody>
                  <a:tcPr marT="91425" marB="91425" marR="91425" marL="91425"/>
                </a:tc>
              </a:tr>
            </a:tbl>
          </a:graphicData>
        </a:graphic>
      </p:graphicFrame>
      <p:pic>
        <p:nvPicPr>
          <p:cNvPr id="253" name="Google Shape;253;p46"/>
          <p:cNvPicPr preferRelativeResize="0"/>
          <p:nvPr/>
        </p:nvPicPr>
        <p:blipFill rotWithShape="1">
          <a:blip r:embed="rId3">
            <a:alphaModFix/>
          </a:blip>
          <a:srcRect b="18938" l="1226" r="5158" t="47457"/>
          <a:stretch/>
        </p:blipFill>
        <p:spPr>
          <a:xfrm>
            <a:off x="2400300" y="1189875"/>
            <a:ext cx="1447799" cy="297516"/>
          </a:xfrm>
          <a:prstGeom prst="rect">
            <a:avLst/>
          </a:prstGeom>
          <a:noFill/>
          <a:ln>
            <a:noFill/>
          </a:ln>
        </p:spPr>
      </p:pic>
      <p:pic>
        <p:nvPicPr>
          <p:cNvPr id="254" name="Google Shape;254;p46"/>
          <p:cNvPicPr preferRelativeResize="0"/>
          <p:nvPr/>
        </p:nvPicPr>
        <p:blipFill>
          <a:blip r:embed="rId4">
            <a:alphaModFix/>
          </a:blip>
          <a:stretch>
            <a:fillRect/>
          </a:stretch>
        </p:blipFill>
        <p:spPr>
          <a:xfrm>
            <a:off x="4026686" y="975713"/>
            <a:ext cx="1090627" cy="779099"/>
          </a:xfrm>
          <a:prstGeom prst="rect">
            <a:avLst/>
          </a:prstGeom>
          <a:noFill/>
          <a:ln>
            <a:noFill/>
          </a:ln>
        </p:spPr>
      </p:pic>
      <p:pic>
        <p:nvPicPr>
          <p:cNvPr id="255" name="Google Shape;255;p46"/>
          <p:cNvPicPr preferRelativeResize="0"/>
          <p:nvPr/>
        </p:nvPicPr>
        <p:blipFill rotWithShape="1">
          <a:blip r:embed="rId5">
            <a:alphaModFix/>
          </a:blip>
          <a:srcRect b="33938" l="9286" r="6516" t="30412"/>
          <a:stretch/>
        </p:blipFill>
        <p:spPr>
          <a:xfrm>
            <a:off x="5465025" y="1091738"/>
            <a:ext cx="1144800" cy="484725"/>
          </a:xfrm>
          <a:prstGeom prst="rect">
            <a:avLst/>
          </a:prstGeom>
          <a:noFill/>
          <a:ln>
            <a:noFill/>
          </a:ln>
        </p:spPr>
      </p:pic>
      <p:pic>
        <p:nvPicPr>
          <p:cNvPr id="256" name="Google Shape;256;p46"/>
          <p:cNvPicPr preferRelativeResize="0"/>
          <p:nvPr/>
        </p:nvPicPr>
        <p:blipFill>
          <a:blip r:embed="rId6">
            <a:alphaModFix/>
          </a:blip>
          <a:stretch>
            <a:fillRect/>
          </a:stretch>
        </p:blipFill>
        <p:spPr>
          <a:xfrm>
            <a:off x="6743700" y="1152424"/>
            <a:ext cx="1447801" cy="36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7"/>
          <p:cNvSpPr txBox="1"/>
          <p:nvPr>
            <p:ph type="title"/>
          </p:nvPr>
        </p:nvSpPr>
        <p:spPr>
          <a:xfrm>
            <a:off x="2436000" y="191350"/>
            <a:ext cx="42720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Ecosystem</a:t>
            </a:r>
            <a:endParaRPr/>
          </a:p>
        </p:txBody>
      </p:sp>
      <p:pic>
        <p:nvPicPr>
          <p:cNvPr id="262" name="Google Shape;262;p47"/>
          <p:cNvPicPr preferRelativeResize="0"/>
          <p:nvPr/>
        </p:nvPicPr>
        <p:blipFill rotWithShape="1">
          <a:blip r:embed="rId3">
            <a:alphaModFix/>
          </a:blip>
          <a:srcRect b="13897" l="0" r="3623" t="43526"/>
          <a:stretch/>
        </p:blipFill>
        <p:spPr>
          <a:xfrm>
            <a:off x="3221034" y="2481525"/>
            <a:ext cx="2701926" cy="683325"/>
          </a:xfrm>
          <a:prstGeom prst="rect">
            <a:avLst/>
          </a:prstGeom>
          <a:noFill/>
          <a:ln>
            <a:noFill/>
          </a:ln>
        </p:spPr>
      </p:pic>
      <p:sp>
        <p:nvSpPr>
          <p:cNvPr id="263" name="Google Shape;263;p47"/>
          <p:cNvSpPr txBox="1"/>
          <p:nvPr/>
        </p:nvSpPr>
        <p:spPr>
          <a:xfrm>
            <a:off x="3821600" y="1069975"/>
            <a:ext cx="18819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highlight>
                  <a:schemeClr val="lt1"/>
                </a:highlight>
                <a:latin typeface="Montserrat"/>
                <a:ea typeface="Montserrat"/>
                <a:cs typeface="Montserrat"/>
                <a:sym typeface="Montserrat"/>
              </a:rPr>
              <a:t>Customer</a:t>
            </a:r>
            <a:endParaRPr b="1" sz="1900">
              <a:highlight>
                <a:schemeClr val="lt1"/>
              </a:highlight>
              <a:latin typeface="Montserrat"/>
              <a:ea typeface="Montserrat"/>
              <a:cs typeface="Montserrat"/>
              <a:sym typeface="Montserrat"/>
            </a:endParaRPr>
          </a:p>
        </p:txBody>
      </p:sp>
      <p:cxnSp>
        <p:nvCxnSpPr>
          <p:cNvPr id="264" name="Google Shape;264;p47"/>
          <p:cNvCxnSpPr/>
          <p:nvPr/>
        </p:nvCxnSpPr>
        <p:spPr>
          <a:xfrm flipH="1">
            <a:off x="4135150" y="1626225"/>
            <a:ext cx="11700" cy="789900"/>
          </a:xfrm>
          <a:prstGeom prst="straightConnector1">
            <a:avLst/>
          </a:prstGeom>
          <a:noFill/>
          <a:ln cap="flat" cmpd="sng" w="28575">
            <a:solidFill>
              <a:srgbClr val="85D5E6"/>
            </a:solidFill>
            <a:prstDash val="solid"/>
            <a:round/>
            <a:headEnd len="med" w="med" type="none"/>
            <a:tailEnd len="med" w="med" type="triangle"/>
          </a:ln>
        </p:spPr>
      </p:cxnSp>
      <p:cxnSp>
        <p:nvCxnSpPr>
          <p:cNvPr id="265" name="Google Shape;265;p47"/>
          <p:cNvCxnSpPr/>
          <p:nvPr/>
        </p:nvCxnSpPr>
        <p:spPr>
          <a:xfrm flipH="1" rot="10800000">
            <a:off x="4676548" y="1634175"/>
            <a:ext cx="4800" cy="774000"/>
          </a:xfrm>
          <a:prstGeom prst="straightConnector1">
            <a:avLst/>
          </a:prstGeom>
          <a:noFill/>
          <a:ln cap="flat" cmpd="sng" w="28575">
            <a:solidFill>
              <a:srgbClr val="85D5E6"/>
            </a:solidFill>
            <a:prstDash val="solid"/>
            <a:round/>
            <a:headEnd len="med" w="med" type="none"/>
            <a:tailEnd len="med" w="med" type="triangle"/>
          </a:ln>
        </p:spPr>
      </p:cxnSp>
      <p:sp>
        <p:nvSpPr>
          <p:cNvPr id="266" name="Google Shape;266;p47"/>
          <p:cNvSpPr txBox="1"/>
          <p:nvPr/>
        </p:nvSpPr>
        <p:spPr>
          <a:xfrm>
            <a:off x="3883175" y="1790770"/>
            <a:ext cx="3333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FF00"/>
                </a:solidFill>
                <a:latin typeface="Malgun Gothic"/>
                <a:ea typeface="Malgun Gothic"/>
                <a:cs typeface="Malgun Gothic"/>
                <a:sym typeface="Malgun Gothic"/>
              </a:rPr>
              <a:t>$</a:t>
            </a:r>
            <a:endParaRPr sz="2000">
              <a:solidFill>
                <a:srgbClr val="00FF00"/>
              </a:solidFill>
              <a:latin typeface="Malgun Gothic"/>
              <a:ea typeface="Malgun Gothic"/>
              <a:cs typeface="Malgun Gothic"/>
              <a:sym typeface="Malgun Gothic"/>
            </a:endParaRPr>
          </a:p>
        </p:txBody>
      </p:sp>
      <p:sp>
        <p:nvSpPr>
          <p:cNvPr id="267" name="Google Shape;267;p47"/>
          <p:cNvSpPr txBox="1"/>
          <p:nvPr/>
        </p:nvSpPr>
        <p:spPr>
          <a:xfrm>
            <a:off x="4626625" y="1903700"/>
            <a:ext cx="1782300" cy="5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2"/>
                </a:solidFill>
                <a:latin typeface="Malgun Gothic"/>
                <a:ea typeface="Malgun Gothic"/>
                <a:cs typeface="Malgun Gothic"/>
                <a:sym typeface="Malgun Gothic"/>
              </a:rPr>
              <a:t>personalized </a:t>
            </a:r>
            <a:r>
              <a:rPr b="1" lang="en" sz="1200">
                <a:solidFill>
                  <a:schemeClr val="lt2"/>
                </a:solidFill>
              </a:rPr>
              <a:t>supplements</a:t>
            </a:r>
            <a:endParaRPr b="1" sz="1200">
              <a:solidFill>
                <a:schemeClr val="lt2"/>
              </a:solidFill>
            </a:endParaRPr>
          </a:p>
        </p:txBody>
      </p:sp>
      <p:sp>
        <p:nvSpPr>
          <p:cNvPr id="268" name="Google Shape;268;p47"/>
          <p:cNvSpPr txBox="1"/>
          <p:nvPr/>
        </p:nvSpPr>
        <p:spPr>
          <a:xfrm>
            <a:off x="151000" y="2592788"/>
            <a:ext cx="20328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chemeClr val="lt1"/>
                </a:highlight>
                <a:latin typeface="Montserrat"/>
                <a:ea typeface="Montserrat"/>
                <a:cs typeface="Montserrat"/>
                <a:sym typeface="Montserrat"/>
              </a:rPr>
              <a:t>Lab/personnel</a:t>
            </a:r>
            <a:endParaRPr b="1" sz="1800">
              <a:highlight>
                <a:schemeClr val="lt1"/>
              </a:highlight>
              <a:latin typeface="Montserrat"/>
              <a:ea typeface="Montserrat"/>
              <a:cs typeface="Montserrat"/>
              <a:sym typeface="Montserrat"/>
            </a:endParaRPr>
          </a:p>
        </p:txBody>
      </p:sp>
      <p:cxnSp>
        <p:nvCxnSpPr>
          <p:cNvPr id="269" name="Google Shape;269;p47"/>
          <p:cNvCxnSpPr/>
          <p:nvPr/>
        </p:nvCxnSpPr>
        <p:spPr>
          <a:xfrm>
            <a:off x="2021150" y="2625175"/>
            <a:ext cx="1022100" cy="11700"/>
          </a:xfrm>
          <a:prstGeom prst="straightConnector1">
            <a:avLst/>
          </a:prstGeom>
          <a:noFill/>
          <a:ln cap="flat" cmpd="sng" w="28575">
            <a:solidFill>
              <a:srgbClr val="85D5E6"/>
            </a:solidFill>
            <a:prstDash val="solid"/>
            <a:round/>
            <a:headEnd len="med" w="med" type="none"/>
            <a:tailEnd len="med" w="med" type="triangle"/>
          </a:ln>
        </p:spPr>
      </p:cxnSp>
      <p:cxnSp>
        <p:nvCxnSpPr>
          <p:cNvPr id="270" name="Google Shape;270;p47"/>
          <p:cNvCxnSpPr/>
          <p:nvPr/>
        </p:nvCxnSpPr>
        <p:spPr>
          <a:xfrm rot="10800000">
            <a:off x="2026725" y="3031725"/>
            <a:ext cx="1057800" cy="18900"/>
          </a:xfrm>
          <a:prstGeom prst="straightConnector1">
            <a:avLst/>
          </a:prstGeom>
          <a:noFill/>
          <a:ln cap="flat" cmpd="sng" w="28575">
            <a:solidFill>
              <a:srgbClr val="85D5E6"/>
            </a:solidFill>
            <a:prstDash val="solid"/>
            <a:round/>
            <a:headEnd len="med" w="med" type="none"/>
            <a:tailEnd len="med" w="med" type="triangle"/>
          </a:ln>
        </p:spPr>
      </p:cxnSp>
      <p:sp>
        <p:nvSpPr>
          <p:cNvPr id="271" name="Google Shape;271;p47"/>
          <p:cNvSpPr txBox="1"/>
          <p:nvPr/>
        </p:nvSpPr>
        <p:spPr>
          <a:xfrm>
            <a:off x="2409313" y="3049225"/>
            <a:ext cx="586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algun Gothic"/>
                <a:ea typeface="Malgun Gothic"/>
                <a:cs typeface="Malgun Gothic"/>
                <a:sym typeface="Malgun Gothic"/>
              </a:rPr>
              <a:t>$</a:t>
            </a:r>
            <a:endParaRPr sz="2000">
              <a:solidFill>
                <a:srgbClr val="FF0000"/>
              </a:solidFill>
              <a:latin typeface="Malgun Gothic"/>
              <a:ea typeface="Malgun Gothic"/>
              <a:cs typeface="Malgun Gothic"/>
              <a:sym typeface="Malgun Gothic"/>
            </a:endParaRPr>
          </a:p>
        </p:txBody>
      </p:sp>
      <p:sp>
        <p:nvSpPr>
          <p:cNvPr id="272" name="Google Shape;272;p47"/>
          <p:cNvSpPr txBox="1"/>
          <p:nvPr/>
        </p:nvSpPr>
        <p:spPr>
          <a:xfrm>
            <a:off x="2113075" y="2753800"/>
            <a:ext cx="1178700" cy="1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2"/>
                </a:solidFill>
                <a:latin typeface="Montserrat"/>
                <a:ea typeface="Montserrat"/>
                <a:cs typeface="Montserrat"/>
                <a:sym typeface="Montserrat"/>
              </a:rPr>
              <a:t>DNA sample</a:t>
            </a:r>
            <a:endParaRPr b="1" sz="1100">
              <a:solidFill>
                <a:schemeClr val="lt2"/>
              </a:solidFill>
              <a:latin typeface="Montserrat"/>
              <a:ea typeface="Montserrat"/>
              <a:cs typeface="Montserrat"/>
              <a:sym typeface="Montserrat"/>
            </a:endParaRPr>
          </a:p>
        </p:txBody>
      </p:sp>
      <p:sp>
        <p:nvSpPr>
          <p:cNvPr id="273" name="Google Shape;273;p47"/>
          <p:cNvSpPr txBox="1"/>
          <p:nvPr/>
        </p:nvSpPr>
        <p:spPr>
          <a:xfrm>
            <a:off x="962700" y="4129300"/>
            <a:ext cx="20328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chemeClr val="lt1"/>
                </a:highlight>
                <a:latin typeface="Montserrat"/>
                <a:ea typeface="Montserrat"/>
                <a:cs typeface="Montserrat"/>
                <a:sym typeface="Montserrat"/>
              </a:rPr>
              <a:t>Lab equipment</a:t>
            </a:r>
            <a:endParaRPr b="1" sz="1800">
              <a:highlight>
                <a:schemeClr val="lt1"/>
              </a:highlight>
              <a:latin typeface="Montserrat"/>
              <a:ea typeface="Montserrat"/>
              <a:cs typeface="Montserrat"/>
              <a:sym typeface="Montserrat"/>
            </a:endParaRPr>
          </a:p>
        </p:txBody>
      </p:sp>
      <p:cxnSp>
        <p:nvCxnSpPr>
          <p:cNvPr id="274" name="Google Shape;274;p47"/>
          <p:cNvCxnSpPr>
            <a:stCxn id="273" idx="0"/>
            <a:endCxn id="268" idx="2"/>
          </p:cNvCxnSpPr>
          <p:nvPr/>
        </p:nvCxnSpPr>
        <p:spPr>
          <a:xfrm rot="10800000">
            <a:off x="1167300" y="3053500"/>
            <a:ext cx="811800" cy="1075800"/>
          </a:xfrm>
          <a:prstGeom prst="straightConnector1">
            <a:avLst/>
          </a:prstGeom>
          <a:noFill/>
          <a:ln cap="flat" cmpd="sng" w="28575">
            <a:solidFill>
              <a:srgbClr val="85D5E6"/>
            </a:solidFill>
            <a:prstDash val="solid"/>
            <a:round/>
            <a:headEnd len="med" w="med" type="none"/>
            <a:tailEnd len="med" w="med" type="triangle"/>
          </a:ln>
        </p:spPr>
      </p:cxnSp>
      <p:sp>
        <p:nvSpPr>
          <p:cNvPr id="275" name="Google Shape;275;p47"/>
          <p:cNvSpPr txBox="1"/>
          <p:nvPr/>
        </p:nvSpPr>
        <p:spPr>
          <a:xfrm>
            <a:off x="5922950" y="4076049"/>
            <a:ext cx="3005100" cy="78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highlight>
                  <a:schemeClr val="lt1"/>
                </a:highlight>
                <a:latin typeface="Montserrat"/>
                <a:ea typeface="Montserrat"/>
                <a:cs typeface="Montserrat"/>
                <a:sym typeface="Montserrat"/>
              </a:rPr>
              <a:t>Supplement/packaging wholesale</a:t>
            </a:r>
            <a:endParaRPr b="1" sz="1800">
              <a:highlight>
                <a:schemeClr val="lt1"/>
              </a:highlight>
              <a:latin typeface="Montserrat"/>
              <a:ea typeface="Montserrat"/>
              <a:cs typeface="Montserrat"/>
              <a:sym typeface="Montserrat"/>
            </a:endParaRPr>
          </a:p>
        </p:txBody>
      </p:sp>
      <p:cxnSp>
        <p:nvCxnSpPr>
          <p:cNvPr id="276" name="Google Shape;276;p47"/>
          <p:cNvCxnSpPr/>
          <p:nvPr/>
        </p:nvCxnSpPr>
        <p:spPr>
          <a:xfrm flipH="1">
            <a:off x="2995575" y="3383875"/>
            <a:ext cx="809400" cy="960300"/>
          </a:xfrm>
          <a:prstGeom prst="straightConnector1">
            <a:avLst/>
          </a:prstGeom>
          <a:noFill/>
          <a:ln cap="flat" cmpd="sng" w="28575">
            <a:solidFill>
              <a:srgbClr val="85D5E6"/>
            </a:solidFill>
            <a:prstDash val="solid"/>
            <a:round/>
            <a:headEnd len="med" w="med" type="none"/>
            <a:tailEnd len="med" w="med" type="triangle"/>
          </a:ln>
        </p:spPr>
      </p:cxnSp>
      <p:cxnSp>
        <p:nvCxnSpPr>
          <p:cNvPr id="277" name="Google Shape;277;p47"/>
          <p:cNvCxnSpPr/>
          <p:nvPr/>
        </p:nvCxnSpPr>
        <p:spPr>
          <a:xfrm>
            <a:off x="5124925" y="3383875"/>
            <a:ext cx="785700" cy="676800"/>
          </a:xfrm>
          <a:prstGeom prst="straightConnector1">
            <a:avLst/>
          </a:prstGeom>
          <a:noFill/>
          <a:ln cap="flat" cmpd="sng" w="28575">
            <a:solidFill>
              <a:srgbClr val="85D5E6"/>
            </a:solidFill>
            <a:prstDash val="solid"/>
            <a:round/>
            <a:headEnd len="med" w="med" type="none"/>
            <a:tailEnd len="med" w="med" type="triangle"/>
          </a:ln>
        </p:spPr>
      </p:cxnSp>
      <p:cxnSp>
        <p:nvCxnSpPr>
          <p:cNvPr id="278" name="Google Shape;278;p47"/>
          <p:cNvCxnSpPr/>
          <p:nvPr/>
        </p:nvCxnSpPr>
        <p:spPr>
          <a:xfrm rot="10800000">
            <a:off x="6013025" y="3069249"/>
            <a:ext cx="1277100" cy="1044300"/>
          </a:xfrm>
          <a:prstGeom prst="straightConnector1">
            <a:avLst/>
          </a:prstGeom>
          <a:noFill/>
          <a:ln cap="flat" cmpd="sng" w="28575">
            <a:solidFill>
              <a:srgbClr val="85D5E6"/>
            </a:solidFill>
            <a:prstDash val="solid"/>
            <a:round/>
            <a:headEnd len="med" w="med" type="none"/>
            <a:tailEnd len="med" w="med" type="triangle"/>
          </a:ln>
        </p:spPr>
      </p:cxnSp>
      <p:sp>
        <p:nvSpPr>
          <p:cNvPr id="279" name="Google Shape;279;p47"/>
          <p:cNvSpPr txBox="1"/>
          <p:nvPr/>
        </p:nvSpPr>
        <p:spPr>
          <a:xfrm>
            <a:off x="3372175" y="3792400"/>
            <a:ext cx="586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algun Gothic"/>
                <a:ea typeface="Malgun Gothic"/>
                <a:cs typeface="Malgun Gothic"/>
                <a:sym typeface="Malgun Gothic"/>
              </a:rPr>
              <a:t>$</a:t>
            </a:r>
            <a:endParaRPr sz="2000">
              <a:solidFill>
                <a:srgbClr val="FF0000"/>
              </a:solidFill>
              <a:latin typeface="Malgun Gothic"/>
              <a:ea typeface="Malgun Gothic"/>
              <a:cs typeface="Malgun Gothic"/>
              <a:sym typeface="Malgun Gothic"/>
            </a:endParaRPr>
          </a:p>
        </p:txBody>
      </p:sp>
      <p:sp>
        <p:nvSpPr>
          <p:cNvPr id="280" name="Google Shape;280;p47"/>
          <p:cNvSpPr txBox="1"/>
          <p:nvPr/>
        </p:nvSpPr>
        <p:spPr>
          <a:xfrm>
            <a:off x="5201050" y="3553825"/>
            <a:ext cx="5862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algun Gothic"/>
                <a:ea typeface="Malgun Gothic"/>
                <a:cs typeface="Malgun Gothic"/>
                <a:sym typeface="Malgun Gothic"/>
              </a:rPr>
              <a:t>$</a:t>
            </a:r>
            <a:endParaRPr sz="2000">
              <a:solidFill>
                <a:srgbClr val="FF0000"/>
              </a:solidFill>
              <a:latin typeface="Malgun Gothic"/>
              <a:ea typeface="Malgun Gothic"/>
              <a:cs typeface="Malgun Gothic"/>
              <a:sym typeface="Malgun Gothic"/>
            </a:endParaRPr>
          </a:p>
        </p:txBody>
      </p:sp>
      <p:sp>
        <p:nvSpPr>
          <p:cNvPr id="281" name="Google Shape;281;p47"/>
          <p:cNvSpPr txBox="1"/>
          <p:nvPr/>
        </p:nvSpPr>
        <p:spPr>
          <a:xfrm>
            <a:off x="1828575" y="2344288"/>
            <a:ext cx="1606200" cy="1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2"/>
                </a:solidFill>
                <a:latin typeface="Montserrat"/>
                <a:ea typeface="Montserrat"/>
                <a:cs typeface="Montserrat"/>
                <a:sym typeface="Montserrat"/>
              </a:rPr>
              <a:t>Microarray data</a:t>
            </a:r>
            <a:endParaRPr b="1" sz="1100">
              <a:solidFill>
                <a:schemeClr val="lt2"/>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Timeline</a:t>
            </a:r>
            <a:endParaRPr sz="3000"/>
          </a:p>
        </p:txBody>
      </p:sp>
      <p:graphicFrame>
        <p:nvGraphicFramePr>
          <p:cNvPr id="287" name="Google Shape;287;p48"/>
          <p:cNvGraphicFramePr/>
          <p:nvPr/>
        </p:nvGraphicFramePr>
        <p:xfrm>
          <a:off x="208063" y="1223200"/>
          <a:ext cx="3000000" cy="3000000"/>
        </p:xfrm>
        <a:graphic>
          <a:graphicData uri="http://schemas.openxmlformats.org/drawingml/2006/table">
            <a:tbl>
              <a:tblPr>
                <a:noFill/>
                <a:tableStyleId>{0B3C0B30-5870-4D4C-8914-278098986FE6}</a:tableStyleId>
              </a:tblPr>
              <a:tblGrid>
                <a:gridCol w="2174200"/>
                <a:gridCol w="2117975"/>
                <a:gridCol w="2174200"/>
                <a:gridCol w="2230400"/>
              </a:tblGrid>
              <a:tr h="3083550">
                <a:tc>
                  <a:txBody>
                    <a:bodyPr/>
                    <a:lstStyle/>
                    <a:p>
                      <a:pPr indent="0" lvl="0" marL="0" rtl="0" algn="ctr">
                        <a:spcBef>
                          <a:spcPts val="0"/>
                        </a:spcBef>
                        <a:spcAft>
                          <a:spcPts val="0"/>
                        </a:spcAft>
                        <a:buNone/>
                      </a:pPr>
                      <a:r>
                        <a:rPr b="1" lang="en" sz="1900">
                          <a:solidFill>
                            <a:schemeClr val="accent1"/>
                          </a:solidFill>
                          <a:latin typeface="Montserrat"/>
                          <a:ea typeface="Montserrat"/>
                          <a:cs typeface="Montserrat"/>
                          <a:sym typeface="Montserrat"/>
                        </a:rPr>
                        <a:t>2024</a:t>
                      </a:r>
                      <a:endParaRPr b="1" sz="1900">
                        <a:solidFill>
                          <a:schemeClr val="accent1"/>
                        </a:solidFill>
                        <a:latin typeface="Montserrat"/>
                        <a:ea typeface="Montserrat"/>
                        <a:cs typeface="Montserrat"/>
                        <a:sym typeface="Montserrat"/>
                      </a:endParaRPr>
                    </a:p>
                    <a:p>
                      <a:pPr indent="0" lvl="0" marL="0" rtl="0" algn="ctr">
                        <a:spcBef>
                          <a:spcPts val="0"/>
                        </a:spcBef>
                        <a:spcAft>
                          <a:spcPts val="0"/>
                        </a:spcAft>
                        <a:buNone/>
                      </a:pPr>
                      <a:r>
                        <a:t/>
                      </a:r>
                      <a:endParaRPr b="1" sz="1900">
                        <a:solidFill>
                          <a:schemeClr val="accen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Order customized microarrays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Obtain necessary equipment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Create website</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File provisional utility patent</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900">
                          <a:solidFill>
                            <a:schemeClr val="lt2"/>
                          </a:solidFill>
                          <a:latin typeface="Montserrat"/>
                          <a:ea typeface="Montserrat"/>
                          <a:cs typeface="Montserrat"/>
                          <a:sym typeface="Montserrat"/>
                        </a:rPr>
                        <a:t>2025</a:t>
                      </a:r>
                      <a:endParaRPr b="1" sz="1900">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b="1" sz="1900">
                        <a:solidFill>
                          <a:schemeClr val="lt2"/>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Begin trial period</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Establish NIL </a:t>
                      </a:r>
                      <a:r>
                        <a:rPr lang="en">
                          <a:solidFill>
                            <a:schemeClr val="lt1"/>
                          </a:solidFill>
                          <a:latin typeface="Montserrat"/>
                          <a:ea typeface="Montserrat"/>
                          <a:cs typeface="Montserrat"/>
                          <a:sym typeface="Montserrat"/>
                        </a:rPr>
                        <a:t>partnership</a:t>
                      </a:r>
                      <a:r>
                        <a:rPr lang="en">
                          <a:solidFill>
                            <a:schemeClr val="lt1"/>
                          </a:solidFill>
                          <a:latin typeface="Montserrat"/>
                          <a:ea typeface="Montserrat"/>
                          <a:cs typeface="Montserrat"/>
                          <a:sym typeface="Montserrat"/>
                        </a:rPr>
                        <a:t> program</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900">
                          <a:solidFill>
                            <a:schemeClr val="lt2"/>
                          </a:solidFill>
                          <a:latin typeface="Montserrat"/>
                          <a:ea typeface="Montserrat"/>
                          <a:cs typeface="Montserrat"/>
                          <a:sym typeface="Montserrat"/>
                        </a:rPr>
                        <a:t>2026</a:t>
                      </a:r>
                      <a:endParaRPr b="1" sz="1900">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b="1" sz="1900">
                        <a:solidFill>
                          <a:schemeClr val="lt2"/>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Further employee recruitment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Gain customer loyalty</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b="1" lang="en" sz="1900">
                          <a:solidFill>
                            <a:schemeClr val="accent1"/>
                          </a:solidFill>
                          <a:latin typeface="Montserrat"/>
                          <a:ea typeface="Montserrat"/>
                          <a:cs typeface="Montserrat"/>
                          <a:sym typeface="Montserrat"/>
                        </a:rPr>
                        <a:t>2027</a:t>
                      </a:r>
                      <a:endParaRPr b="1" sz="1900">
                        <a:solidFill>
                          <a:schemeClr val="accent1"/>
                        </a:solidFill>
                        <a:latin typeface="Montserrat"/>
                        <a:ea typeface="Montserrat"/>
                        <a:cs typeface="Montserrat"/>
                        <a:sym typeface="Montserrat"/>
                      </a:endParaRPr>
                    </a:p>
                    <a:p>
                      <a:pPr indent="0" lvl="0" marL="0" rtl="0" algn="ctr">
                        <a:spcBef>
                          <a:spcPts val="0"/>
                        </a:spcBef>
                        <a:spcAft>
                          <a:spcPts val="0"/>
                        </a:spcAft>
                        <a:buNone/>
                      </a:pPr>
                      <a:r>
                        <a:t/>
                      </a:r>
                      <a:endParaRPr b="1" sz="1900">
                        <a:solidFill>
                          <a:schemeClr val="accen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Begin to see profit</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a:solidFill>
                            <a:schemeClr val="lt1"/>
                          </a:solidFill>
                          <a:latin typeface="Montserrat"/>
                          <a:ea typeface="Montserrat"/>
                          <a:cs typeface="Montserrat"/>
                          <a:sym typeface="Montserrat"/>
                        </a:rPr>
                        <a:t>Assess </a:t>
                      </a:r>
                      <a:r>
                        <a:rPr lang="en">
                          <a:solidFill>
                            <a:schemeClr val="lt1"/>
                          </a:solidFill>
                          <a:latin typeface="Montserrat"/>
                          <a:ea typeface="Montserrat"/>
                          <a:cs typeface="Montserrat"/>
                          <a:sym typeface="Montserrat"/>
                        </a:rPr>
                        <a:t>foreign</a:t>
                      </a:r>
                      <a:r>
                        <a:rPr lang="en">
                          <a:solidFill>
                            <a:schemeClr val="lt1"/>
                          </a:solidFill>
                          <a:latin typeface="Montserrat"/>
                          <a:ea typeface="Montserrat"/>
                          <a:cs typeface="Montserrat"/>
                          <a:sym typeface="Montserrat"/>
                        </a:rPr>
                        <a:t> market and expansion opportunities</a:t>
                      </a:r>
                      <a:endParaRPr>
                        <a:solidFill>
                          <a:schemeClr val="lt1"/>
                        </a:solidFill>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589050" y="261275"/>
            <a:ext cx="7965900" cy="72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Budget: $7 Million</a:t>
            </a:r>
            <a:endParaRPr sz="3400"/>
          </a:p>
        </p:txBody>
      </p:sp>
      <p:graphicFrame>
        <p:nvGraphicFramePr>
          <p:cNvPr id="293" name="Google Shape;293;p49"/>
          <p:cNvGraphicFramePr/>
          <p:nvPr/>
        </p:nvGraphicFramePr>
        <p:xfrm>
          <a:off x="1401150" y="1466938"/>
          <a:ext cx="3000000" cy="3000000"/>
        </p:xfrm>
        <a:graphic>
          <a:graphicData uri="http://schemas.openxmlformats.org/drawingml/2006/table">
            <a:tbl>
              <a:tblPr>
                <a:noFill/>
                <a:tableStyleId>{0B3C0B30-5870-4D4C-8914-278098986FE6}</a:tableStyleId>
              </a:tblPr>
              <a:tblGrid>
                <a:gridCol w="3170850"/>
                <a:gridCol w="3170850"/>
              </a:tblGrid>
              <a:tr h="441375">
                <a:tc>
                  <a:txBody>
                    <a:bodyPr/>
                    <a:lstStyle/>
                    <a:p>
                      <a:pPr indent="0" lvl="0" marL="0" rtl="0" algn="r">
                        <a:spcBef>
                          <a:spcPts val="0"/>
                        </a:spcBef>
                        <a:spcAft>
                          <a:spcPts val="0"/>
                        </a:spcAft>
                        <a:buNone/>
                      </a:pPr>
                      <a:r>
                        <a:rPr lang="en" sz="1700">
                          <a:solidFill>
                            <a:schemeClr val="dk2"/>
                          </a:solidFill>
                          <a:latin typeface="Noto Sans Medium"/>
                          <a:ea typeface="Noto Sans Medium"/>
                          <a:cs typeface="Noto Sans Medium"/>
                          <a:sym typeface="Noto Sans Medium"/>
                        </a:rPr>
                        <a:t>Vitamins</a:t>
                      </a:r>
                      <a:endParaRPr sz="1700">
                        <a:solidFill>
                          <a:schemeClr val="dk2"/>
                        </a:solidFill>
                        <a:latin typeface="Noto Sans Medium"/>
                        <a:ea typeface="Noto Sans Medium"/>
                        <a:cs typeface="Noto Sans Medium"/>
                        <a:sym typeface="Noto Sans Medium"/>
                      </a:endParaRPr>
                    </a:p>
                  </a:txBody>
                  <a:tcPr marT="91425" marB="91425" marR="91425" marL="91425"/>
                </a:tc>
                <a:tc>
                  <a:txBody>
                    <a:bodyPr/>
                    <a:lstStyle/>
                    <a:p>
                      <a:pPr indent="0" lvl="0" marL="0" rtl="0" algn="l">
                        <a:spcBef>
                          <a:spcPts val="0"/>
                        </a:spcBef>
                        <a:spcAft>
                          <a:spcPts val="0"/>
                        </a:spcAft>
                        <a:buNone/>
                      </a:pPr>
                      <a:r>
                        <a:rPr lang="en" sz="1700">
                          <a:solidFill>
                            <a:schemeClr val="lt1"/>
                          </a:solidFill>
                          <a:latin typeface="Noto Sans Medium"/>
                          <a:ea typeface="Noto Sans Medium"/>
                          <a:cs typeface="Noto Sans Medium"/>
                          <a:sym typeface="Noto Sans Medium"/>
                        </a:rPr>
                        <a:t>$2M</a:t>
                      </a:r>
                      <a:endParaRPr sz="1700">
                        <a:solidFill>
                          <a:schemeClr val="lt1"/>
                        </a:solidFill>
                        <a:latin typeface="Noto Sans Medium"/>
                        <a:ea typeface="Noto Sans Medium"/>
                        <a:cs typeface="Noto Sans Medium"/>
                        <a:sym typeface="Noto Sans Medium"/>
                      </a:endParaRPr>
                    </a:p>
                  </a:txBody>
                  <a:tcPr marT="91425" marB="91425" marR="91425" marL="91425"/>
                </a:tc>
              </a:tr>
              <a:tr h="441375">
                <a:tc>
                  <a:txBody>
                    <a:bodyPr/>
                    <a:lstStyle/>
                    <a:p>
                      <a:pPr indent="0" lvl="0" marL="0" rtl="0" algn="r">
                        <a:spcBef>
                          <a:spcPts val="0"/>
                        </a:spcBef>
                        <a:spcAft>
                          <a:spcPts val="0"/>
                        </a:spcAft>
                        <a:buNone/>
                      </a:pPr>
                      <a:r>
                        <a:rPr lang="en" sz="1700">
                          <a:solidFill>
                            <a:schemeClr val="dk2"/>
                          </a:solidFill>
                          <a:latin typeface="Noto Sans Medium"/>
                          <a:ea typeface="Noto Sans Medium"/>
                          <a:cs typeface="Noto Sans Medium"/>
                          <a:sym typeface="Noto Sans Medium"/>
                        </a:rPr>
                        <a:t>Data Storage</a:t>
                      </a:r>
                      <a:endParaRPr sz="1700">
                        <a:solidFill>
                          <a:schemeClr val="dk2"/>
                        </a:solidFill>
                        <a:latin typeface="Noto Sans Medium"/>
                        <a:ea typeface="Noto Sans Medium"/>
                        <a:cs typeface="Noto Sans Medium"/>
                        <a:sym typeface="Noto Sans Medium"/>
                      </a:endParaRPr>
                    </a:p>
                  </a:txBody>
                  <a:tcPr marT="91425" marB="91425" marR="91425" marL="91425"/>
                </a:tc>
                <a:tc>
                  <a:txBody>
                    <a:bodyPr/>
                    <a:lstStyle/>
                    <a:p>
                      <a:pPr indent="0" lvl="0" marL="0" rtl="0" algn="l">
                        <a:spcBef>
                          <a:spcPts val="0"/>
                        </a:spcBef>
                        <a:spcAft>
                          <a:spcPts val="0"/>
                        </a:spcAft>
                        <a:buNone/>
                      </a:pPr>
                      <a:r>
                        <a:rPr lang="en" sz="1700">
                          <a:solidFill>
                            <a:schemeClr val="lt1"/>
                          </a:solidFill>
                          <a:latin typeface="Noto Sans Medium"/>
                          <a:ea typeface="Noto Sans Medium"/>
                          <a:cs typeface="Noto Sans Medium"/>
                          <a:sym typeface="Noto Sans Medium"/>
                        </a:rPr>
                        <a:t>$2-$4 per GB monthly</a:t>
                      </a:r>
                      <a:endParaRPr sz="1700">
                        <a:solidFill>
                          <a:schemeClr val="lt1"/>
                        </a:solidFill>
                        <a:latin typeface="Noto Sans Medium"/>
                        <a:ea typeface="Noto Sans Medium"/>
                        <a:cs typeface="Noto Sans Medium"/>
                        <a:sym typeface="Noto Sans Medium"/>
                      </a:endParaRPr>
                    </a:p>
                  </a:txBody>
                  <a:tcPr marT="91425" marB="91425" marR="91425" marL="91425"/>
                </a:tc>
              </a:tr>
              <a:tr h="441375">
                <a:tc>
                  <a:txBody>
                    <a:bodyPr/>
                    <a:lstStyle/>
                    <a:p>
                      <a:pPr indent="0" lvl="0" marL="0" rtl="0" algn="r">
                        <a:spcBef>
                          <a:spcPts val="0"/>
                        </a:spcBef>
                        <a:spcAft>
                          <a:spcPts val="0"/>
                        </a:spcAft>
                        <a:buNone/>
                      </a:pPr>
                      <a:r>
                        <a:rPr lang="en" sz="1700">
                          <a:solidFill>
                            <a:schemeClr val="dk2"/>
                          </a:solidFill>
                          <a:latin typeface="Noto Sans Medium"/>
                          <a:ea typeface="Noto Sans Medium"/>
                          <a:cs typeface="Noto Sans Medium"/>
                          <a:sym typeface="Noto Sans Medium"/>
                        </a:rPr>
                        <a:t>Staff/Legal</a:t>
                      </a:r>
                      <a:endParaRPr sz="1700">
                        <a:solidFill>
                          <a:schemeClr val="dk2"/>
                        </a:solidFill>
                        <a:latin typeface="Noto Sans Medium"/>
                        <a:ea typeface="Noto Sans Medium"/>
                        <a:cs typeface="Noto Sans Medium"/>
                        <a:sym typeface="Noto Sans Medium"/>
                      </a:endParaRPr>
                    </a:p>
                  </a:txBody>
                  <a:tcPr marT="91425" marB="91425" marR="91425" marL="91425"/>
                </a:tc>
                <a:tc>
                  <a:txBody>
                    <a:bodyPr/>
                    <a:lstStyle/>
                    <a:p>
                      <a:pPr indent="0" lvl="0" marL="0" rtl="0" algn="l">
                        <a:spcBef>
                          <a:spcPts val="0"/>
                        </a:spcBef>
                        <a:spcAft>
                          <a:spcPts val="0"/>
                        </a:spcAft>
                        <a:buNone/>
                      </a:pPr>
                      <a:r>
                        <a:rPr lang="en" sz="1700">
                          <a:solidFill>
                            <a:schemeClr val="lt1"/>
                          </a:solidFill>
                          <a:latin typeface="Noto Sans Medium"/>
                          <a:ea typeface="Noto Sans Medium"/>
                          <a:cs typeface="Noto Sans Medium"/>
                          <a:sym typeface="Noto Sans Medium"/>
                        </a:rPr>
                        <a:t>$2.5M</a:t>
                      </a:r>
                      <a:endParaRPr sz="1700">
                        <a:solidFill>
                          <a:schemeClr val="lt1"/>
                        </a:solidFill>
                        <a:latin typeface="Noto Sans Medium"/>
                        <a:ea typeface="Noto Sans Medium"/>
                        <a:cs typeface="Noto Sans Medium"/>
                        <a:sym typeface="Noto Sans Medium"/>
                      </a:endParaRPr>
                    </a:p>
                  </a:txBody>
                  <a:tcPr marT="91425" marB="91425" marR="91425" marL="91425"/>
                </a:tc>
              </a:tr>
              <a:tr h="441375">
                <a:tc>
                  <a:txBody>
                    <a:bodyPr/>
                    <a:lstStyle/>
                    <a:p>
                      <a:pPr indent="0" lvl="0" marL="0" rtl="0" algn="r">
                        <a:spcBef>
                          <a:spcPts val="0"/>
                        </a:spcBef>
                        <a:spcAft>
                          <a:spcPts val="0"/>
                        </a:spcAft>
                        <a:buNone/>
                      </a:pPr>
                      <a:r>
                        <a:rPr lang="en" sz="1700">
                          <a:solidFill>
                            <a:schemeClr val="dk2"/>
                          </a:solidFill>
                          <a:latin typeface="Noto Sans Medium"/>
                          <a:ea typeface="Noto Sans Medium"/>
                          <a:cs typeface="Noto Sans Medium"/>
                          <a:sym typeface="Noto Sans Medium"/>
                        </a:rPr>
                        <a:t>Advertising</a:t>
                      </a:r>
                      <a:endParaRPr sz="1700">
                        <a:solidFill>
                          <a:schemeClr val="dk2"/>
                        </a:solidFill>
                        <a:latin typeface="Noto Sans Medium"/>
                        <a:ea typeface="Noto Sans Medium"/>
                        <a:cs typeface="Noto Sans Medium"/>
                        <a:sym typeface="Noto Sans Medium"/>
                      </a:endParaRPr>
                    </a:p>
                  </a:txBody>
                  <a:tcPr marT="91425" marB="91425" marR="91425" marL="91425"/>
                </a:tc>
                <a:tc>
                  <a:txBody>
                    <a:bodyPr/>
                    <a:lstStyle/>
                    <a:p>
                      <a:pPr indent="0" lvl="0" marL="0" rtl="0" algn="l">
                        <a:spcBef>
                          <a:spcPts val="0"/>
                        </a:spcBef>
                        <a:spcAft>
                          <a:spcPts val="0"/>
                        </a:spcAft>
                        <a:buNone/>
                      </a:pPr>
                      <a:r>
                        <a:rPr lang="en" sz="1700">
                          <a:solidFill>
                            <a:schemeClr val="lt1"/>
                          </a:solidFill>
                          <a:latin typeface="Noto Sans Medium"/>
                          <a:ea typeface="Noto Sans Medium"/>
                          <a:cs typeface="Noto Sans Medium"/>
                          <a:sym typeface="Noto Sans Medium"/>
                        </a:rPr>
                        <a:t>$1M</a:t>
                      </a:r>
                      <a:endParaRPr sz="1700">
                        <a:solidFill>
                          <a:schemeClr val="lt1"/>
                        </a:solidFill>
                        <a:latin typeface="Noto Sans Medium"/>
                        <a:ea typeface="Noto Sans Medium"/>
                        <a:cs typeface="Noto Sans Medium"/>
                        <a:sym typeface="Noto Sans Medium"/>
                      </a:endParaRPr>
                    </a:p>
                  </a:txBody>
                  <a:tcPr marT="91425" marB="91425" marR="91425" marL="91425"/>
                </a:tc>
              </a:tr>
              <a:tr h="441375">
                <a:tc>
                  <a:txBody>
                    <a:bodyPr/>
                    <a:lstStyle/>
                    <a:p>
                      <a:pPr indent="0" lvl="0" marL="0" rtl="0" algn="r">
                        <a:spcBef>
                          <a:spcPts val="0"/>
                        </a:spcBef>
                        <a:spcAft>
                          <a:spcPts val="0"/>
                        </a:spcAft>
                        <a:buNone/>
                      </a:pPr>
                      <a:r>
                        <a:rPr lang="en" sz="1700">
                          <a:solidFill>
                            <a:schemeClr val="dk2"/>
                          </a:solidFill>
                          <a:latin typeface="Noto Sans Medium"/>
                          <a:ea typeface="Noto Sans Medium"/>
                          <a:cs typeface="Noto Sans Medium"/>
                          <a:sym typeface="Noto Sans Medium"/>
                        </a:rPr>
                        <a:t>Customized Microarray</a:t>
                      </a:r>
                      <a:endParaRPr sz="1700">
                        <a:solidFill>
                          <a:schemeClr val="dk2"/>
                        </a:solidFill>
                        <a:latin typeface="Noto Sans Medium"/>
                        <a:ea typeface="Noto Sans Medium"/>
                        <a:cs typeface="Noto Sans Medium"/>
                        <a:sym typeface="Noto Sans Medium"/>
                      </a:endParaRPr>
                    </a:p>
                  </a:txBody>
                  <a:tcPr marT="91425" marB="91425" marR="91425" marL="91425"/>
                </a:tc>
                <a:tc>
                  <a:txBody>
                    <a:bodyPr/>
                    <a:lstStyle/>
                    <a:p>
                      <a:pPr indent="0" lvl="0" marL="0" rtl="0" algn="l">
                        <a:spcBef>
                          <a:spcPts val="0"/>
                        </a:spcBef>
                        <a:spcAft>
                          <a:spcPts val="0"/>
                        </a:spcAft>
                        <a:buNone/>
                      </a:pPr>
                      <a:r>
                        <a:rPr lang="en" sz="1700">
                          <a:solidFill>
                            <a:schemeClr val="lt1"/>
                          </a:solidFill>
                          <a:latin typeface="Noto Sans Medium"/>
                          <a:ea typeface="Noto Sans Medium"/>
                          <a:cs typeface="Noto Sans Medium"/>
                          <a:sym typeface="Noto Sans Medium"/>
                        </a:rPr>
                        <a:t>$100K</a:t>
                      </a:r>
                      <a:endParaRPr sz="1700">
                        <a:solidFill>
                          <a:schemeClr val="lt1"/>
                        </a:solidFill>
                        <a:latin typeface="Noto Sans Medium"/>
                        <a:ea typeface="Noto Sans Medium"/>
                        <a:cs typeface="Noto Sans Medium"/>
                        <a:sym typeface="Noto Sans Medium"/>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2257350" y="1348550"/>
            <a:ext cx="4629300" cy="1056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5300"/>
              <a:t>Thank you!</a:t>
            </a:r>
            <a:endParaRPr/>
          </a:p>
        </p:txBody>
      </p:sp>
      <p:pic>
        <p:nvPicPr>
          <p:cNvPr id="299" name="Google Shape;299;p50"/>
          <p:cNvPicPr preferRelativeResize="0"/>
          <p:nvPr/>
        </p:nvPicPr>
        <p:blipFill rotWithShape="1">
          <a:blip r:embed="rId3">
            <a:alphaModFix/>
          </a:blip>
          <a:srcRect b="18938" l="1226" r="5158" t="47457"/>
          <a:stretch/>
        </p:blipFill>
        <p:spPr>
          <a:xfrm>
            <a:off x="2281397" y="2571750"/>
            <a:ext cx="4581204" cy="94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7"/>
          <p:cNvSpPr txBox="1"/>
          <p:nvPr>
            <p:ph type="title"/>
          </p:nvPr>
        </p:nvSpPr>
        <p:spPr>
          <a:xfrm>
            <a:off x="913175" y="646100"/>
            <a:ext cx="4629300" cy="39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38% of American adults are low on energy at least 4 days of the week</a:t>
            </a:r>
            <a:endParaRPr sz="3900"/>
          </a:p>
          <a:p>
            <a:pPr indent="0" lvl="0" marL="0" rtl="0" algn="l">
              <a:spcBef>
                <a:spcPts val="0"/>
              </a:spcBef>
              <a:spcAft>
                <a:spcPts val="0"/>
              </a:spcAft>
              <a:buNone/>
            </a:pPr>
            <a:r>
              <a:t/>
            </a:r>
            <a:endParaRPr sz="3900"/>
          </a:p>
          <a:p>
            <a:pPr indent="0" lvl="0" marL="0" rtl="0" algn="l">
              <a:spcBef>
                <a:spcPts val="0"/>
              </a:spcBef>
              <a:spcAft>
                <a:spcPts val="0"/>
              </a:spcAft>
              <a:buNone/>
            </a:pPr>
            <a:r>
              <a:rPr lang="en" sz="1700"/>
              <a:t>*2,000 surveyed - The New York Post</a:t>
            </a:r>
            <a:endParaRPr sz="1700"/>
          </a:p>
          <a:p>
            <a:pPr indent="0" lvl="0" marL="0" rtl="0" algn="l">
              <a:spcBef>
                <a:spcPts val="0"/>
              </a:spcBef>
              <a:spcAft>
                <a:spcPts val="0"/>
              </a:spcAft>
              <a:buNone/>
            </a:pPr>
            <a:r>
              <a:t/>
            </a:r>
            <a:endParaRPr sz="3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8"/>
          <p:cNvSpPr txBox="1"/>
          <p:nvPr>
            <p:ph type="title"/>
          </p:nvPr>
        </p:nvSpPr>
        <p:spPr>
          <a:xfrm>
            <a:off x="999900" y="2776050"/>
            <a:ext cx="71442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Vitamin Routine Based on Your Genes!</a:t>
            </a:r>
            <a:endParaRPr/>
          </a:p>
        </p:txBody>
      </p:sp>
      <p:pic>
        <p:nvPicPr>
          <p:cNvPr id="169" name="Google Shape;169;p38"/>
          <p:cNvPicPr preferRelativeResize="0"/>
          <p:nvPr/>
        </p:nvPicPr>
        <p:blipFill rotWithShape="1">
          <a:blip r:embed="rId3">
            <a:alphaModFix/>
          </a:blip>
          <a:srcRect b="18938" l="1226" r="5158" t="47457"/>
          <a:stretch/>
        </p:blipFill>
        <p:spPr>
          <a:xfrm>
            <a:off x="999900" y="1205934"/>
            <a:ext cx="7144201" cy="14680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aphicFrame>
        <p:nvGraphicFramePr>
          <p:cNvPr id="174" name="Google Shape;174;p39"/>
          <p:cNvGraphicFramePr/>
          <p:nvPr/>
        </p:nvGraphicFramePr>
        <p:xfrm>
          <a:off x="284225" y="285950"/>
          <a:ext cx="3000000" cy="3000000"/>
        </p:xfrm>
        <a:graphic>
          <a:graphicData uri="http://schemas.openxmlformats.org/drawingml/2006/table">
            <a:tbl>
              <a:tblPr>
                <a:noFill/>
                <a:tableStyleId>{0B3C0B30-5870-4D4C-8914-278098986FE6}</a:tableStyleId>
              </a:tblPr>
              <a:tblGrid>
                <a:gridCol w="1118150"/>
                <a:gridCol w="1652925"/>
                <a:gridCol w="2771075"/>
              </a:tblGrid>
              <a:tr h="589275">
                <a:tc>
                  <a:txBody>
                    <a:bodyPr/>
                    <a:lstStyle/>
                    <a:p>
                      <a:pPr indent="0" lvl="0" marL="0" rtl="0" algn="l">
                        <a:spcBef>
                          <a:spcPts val="0"/>
                        </a:spcBef>
                        <a:spcAft>
                          <a:spcPts val="0"/>
                        </a:spcAft>
                        <a:buNone/>
                      </a:pPr>
                      <a:r>
                        <a:rPr b="1" lang="en">
                          <a:solidFill>
                            <a:schemeClr val="lt1"/>
                          </a:solidFill>
                        </a:rPr>
                        <a:t>Vitamin</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Corresponding gene</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Gene function</a:t>
                      </a:r>
                      <a:endParaRPr b="1">
                        <a:solidFill>
                          <a:schemeClr val="lt1"/>
                        </a:solidFill>
                      </a:endParaRPr>
                    </a:p>
                  </a:txBody>
                  <a:tcPr marT="91425" marB="91425" marR="91425" marL="91425"/>
                </a:tc>
              </a:tr>
              <a:tr h="383025">
                <a:tc>
                  <a:txBody>
                    <a:bodyPr/>
                    <a:lstStyle/>
                    <a:p>
                      <a:pPr indent="0" lvl="0" marL="0" rtl="0" algn="l">
                        <a:spcBef>
                          <a:spcPts val="0"/>
                        </a:spcBef>
                        <a:spcAft>
                          <a:spcPts val="0"/>
                        </a:spcAft>
                        <a:buNone/>
                      </a:pPr>
                      <a:r>
                        <a:rPr lang="en">
                          <a:solidFill>
                            <a:schemeClr val="lt1"/>
                          </a:solidFill>
                        </a:rPr>
                        <a:t>Calcium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CASR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Calcium sensing receptor</a:t>
                      </a:r>
                      <a:endParaRPr sz="1300">
                        <a:solidFill>
                          <a:schemeClr val="lt1"/>
                        </a:solidFill>
                      </a:endParaRPr>
                    </a:p>
                  </a:txBody>
                  <a:tcPr marT="91425" marB="91425" marR="91425" marL="91425"/>
                </a:tc>
              </a:tr>
              <a:tr h="383025">
                <a:tc>
                  <a:txBody>
                    <a:bodyPr/>
                    <a:lstStyle/>
                    <a:p>
                      <a:pPr indent="0" lvl="0" marL="0" rtl="0" algn="l">
                        <a:spcBef>
                          <a:spcPts val="0"/>
                        </a:spcBef>
                        <a:spcAft>
                          <a:spcPts val="0"/>
                        </a:spcAft>
                        <a:buNone/>
                      </a:pPr>
                      <a:r>
                        <a:rPr lang="en">
                          <a:solidFill>
                            <a:schemeClr val="lt1"/>
                          </a:solidFill>
                        </a:rPr>
                        <a:t>Iron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HFE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Modulates iron metabolism</a:t>
                      </a:r>
                      <a:endParaRPr sz="1300">
                        <a:solidFill>
                          <a:schemeClr val="lt1"/>
                        </a:solidFill>
                      </a:endParaRPr>
                    </a:p>
                  </a:txBody>
                  <a:tcPr marT="91425" marB="91425" marR="91425" marL="91425"/>
                </a:tc>
              </a:tr>
              <a:tr h="530350">
                <a:tc>
                  <a:txBody>
                    <a:bodyPr/>
                    <a:lstStyle/>
                    <a:p>
                      <a:pPr indent="0" lvl="0" marL="0" rtl="0" algn="l">
                        <a:spcBef>
                          <a:spcPts val="0"/>
                        </a:spcBef>
                        <a:spcAft>
                          <a:spcPts val="0"/>
                        </a:spcAft>
                        <a:buNone/>
                      </a:pPr>
                      <a:r>
                        <a:rPr lang="en">
                          <a:solidFill>
                            <a:schemeClr val="lt1"/>
                          </a:solidFill>
                        </a:rPr>
                        <a:t>Folate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MTHFR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Creates an enzyme that processes amino acids</a:t>
                      </a:r>
                      <a:endParaRPr sz="1300">
                        <a:solidFill>
                          <a:schemeClr val="lt1"/>
                        </a:solidFill>
                      </a:endParaRPr>
                    </a:p>
                  </a:txBody>
                  <a:tcPr marT="91425" marB="91425" marR="91425" marL="91425"/>
                </a:tc>
              </a:tr>
              <a:tr h="565550">
                <a:tc>
                  <a:txBody>
                    <a:bodyPr/>
                    <a:lstStyle/>
                    <a:p>
                      <a:pPr indent="0" lvl="0" marL="0" rtl="0" algn="l">
                        <a:spcBef>
                          <a:spcPts val="0"/>
                        </a:spcBef>
                        <a:spcAft>
                          <a:spcPts val="0"/>
                        </a:spcAft>
                        <a:buNone/>
                      </a:pPr>
                      <a:r>
                        <a:rPr lang="en">
                          <a:solidFill>
                            <a:schemeClr val="lt1"/>
                          </a:solidFill>
                        </a:rPr>
                        <a:t>Vitamin 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DBP-1 and DBP-2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Transports vitamin D, influences T cell responses</a:t>
                      </a:r>
                      <a:endParaRPr sz="1300">
                        <a:solidFill>
                          <a:schemeClr val="lt1"/>
                        </a:solidFill>
                      </a:endParaRPr>
                    </a:p>
                  </a:txBody>
                  <a:tcPr marT="91425" marB="91425" marR="91425" marL="91425"/>
                </a:tc>
              </a:tr>
              <a:tr h="383025">
                <a:tc>
                  <a:txBody>
                    <a:bodyPr/>
                    <a:lstStyle/>
                    <a:p>
                      <a:pPr indent="0" lvl="0" marL="0" rtl="0" algn="l">
                        <a:spcBef>
                          <a:spcPts val="0"/>
                        </a:spcBef>
                        <a:spcAft>
                          <a:spcPts val="0"/>
                        </a:spcAft>
                        <a:buNone/>
                      </a:pPr>
                      <a:r>
                        <a:rPr lang="en">
                          <a:solidFill>
                            <a:schemeClr val="lt1"/>
                          </a:solidFill>
                        </a:rPr>
                        <a:t>Vitamin A</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BCMO1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Metabolizes vitamin A</a:t>
                      </a:r>
                      <a:endParaRPr sz="1300">
                        <a:solidFill>
                          <a:schemeClr val="lt1"/>
                        </a:solidFill>
                      </a:endParaRPr>
                    </a:p>
                  </a:txBody>
                  <a:tcPr marT="91425" marB="91425" marR="91425" marL="91425"/>
                </a:tc>
              </a:tr>
              <a:tr h="383025">
                <a:tc>
                  <a:txBody>
                    <a:bodyPr/>
                    <a:lstStyle/>
                    <a:p>
                      <a:pPr indent="0" lvl="0" marL="0" rtl="0" algn="l">
                        <a:spcBef>
                          <a:spcPts val="0"/>
                        </a:spcBef>
                        <a:spcAft>
                          <a:spcPts val="0"/>
                        </a:spcAft>
                        <a:buNone/>
                      </a:pPr>
                      <a:r>
                        <a:rPr lang="en">
                          <a:solidFill>
                            <a:schemeClr val="lt1"/>
                          </a:solidFill>
                        </a:rPr>
                        <a:t>Vitamin K</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VKORC1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Helps form blood clots</a:t>
                      </a:r>
                      <a:endParaRPr sz="1300">
                        <a:solidFill>
                          <a:schemeClr val="lt1"/>
                        </a:solidFill>
                      </a:endParaRPr>
                    </a:p>
                  </a:txBody>
                  <a:tcPr marT="91425" marB="91425" marR="91425" marL="91425"/>
                </a:tc>
              </a:tr>
              <a:tr h="589275">
                <a:tc>
                  <a:txBody>
                    <a:bodyPr/>
                    <a:lstStyle/>
                    <a:p>
                      <a:pPr indent="0" lvl="0" marL="0" rtl="0" algn="l">
                        <a:spcBef>
                          <a:spcPts val="0"/>
                        </a:spcBef>
                        <a:spcAft>
                          <a:spcPts val="0"/>
                        </a:spcAft>
                        <a:buNone/>
                      </a:pPr>
                      <a:r>
                        <a:rPr lang="en">
                          <a:solidFill>
                            <a:schemeClr val="lt1"/>
                          </a:solidFill>
                        </a:rPr>
                        <a:t>Vitamin B12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TCN2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Transports vitamin B12 throughout body</a:t>
                      </a:r>
                      <a:endParaRPr sz="1300">
                        <a:solidFill>
                          <a:schemeClr val="lt1"/>
                        </a:solidFill>
                      </a:endParaRPr>
                    </a:p>
                  </a:txBody>
                  <a:tcPr marT="91425" marB="91425" marR="91425" marL="91425"/>
                </a:tc>
              </a:tr>
              <a:tr h="589275">
                <a:tc>
                  <a:txBody>
                    <a:bodyPr/>
                    <a:lstStyle/>
                    <a:p>
                      <a:pPr indent="0" lvl="0" marL="0" rtl="0" algn="l">
                        <a:spcBef>
                          <a:spcPts val="0"/>
                        </a:spcBef>
                        <a:spcAft>
                          <a:spcPts val="0"/>
                        </a:spcAft>
                        <a:buNone/>
                      </a:pPr>
                      <a:r>
                        <a:rPr lang="en">
                          <a:solidFill>
                            <a:schemeClr val="lt1"/>
                          </a:solidFill>
                        </a:rPr>
                        <a:t>Omega 3 and 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FA2H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sz="1300">
                          <a:solidFill>
                            <a:schemeClr val="lt1"/>
                          </a:solidFill>
                        </a:rPr>
                        <a:t>Modifies fatty acids, protects nerves</a:t>
                      </a:r>
                      <a:endParaRPr sz="1300">
                        <a:solidFill>
                          <a:schemeClr val="lt1"/>
                        </a:solidFill>
                      </a:endParaRPr>
                    </a:p>
                  </a:txBody>
                  <a:tcPr marT="91425" marB="91425" marR="91425" marL="91425"/>
                </a:tc>
              </a:tr>
            </a:tbl>
          </a:graphicData>
        </a:graphic>
      </p:graphicFrame>
      <p:sp>
        <p:nvSpPr>
          <p:cNvPr id="175" name="Google Shape;175;p39"/>
          <p:cNvSpPr txBox="1"/>
          <p:nvPr/>
        </p:nvSpPr>
        <p:spPr>
          <a:xfrm>
            <a:off x="952500" y="3978575"/>
            <a:ext cx="7239000" cy="2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0"/>
          <p:cNvSpPr txBox="1"/>
          <p:nvPr>
            <p:ph type="title"/>
          </p:nvPr>
        </p:nvSpPr>
        <p:spPr>
          <a:xfrm>
            <a:off x="2005825" y="1662350"/>
            <a:ext cx="50184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Meet Our Team</a:t>
            </a:r>
            <a:endParaRPr sz="3200"/>
          </a:p>
        </p:txBody>
      </p:sp>
      <p:pic>
        <p:nvPicPr>
          <p:cNvPr id="181" name="Google Shape;181;p40"/>
          <p:cNvPicPr preferRelativeResize="0"/>
          <p:nvPr/>
        </p:nvPicPr>
        <p:blipFill>
          <a:blip r:embed="rId3">
            <a:alphaModFix/>
          </a:blip>
          <a:stretch>
            <a:fillRect/>
          </a:stretch>
        </p:blipFill>
        <p:spPr>
          <a:xfrm>
            <a:off x="1294787" y="2571746"/>
            <a:ext cx="1569600" cy="1985700"/>
          </a:xfrm>
          <a:prstGeom prst="ellipse">
            <a:avLst/>
          </a:prstGeom>
          <a:noFill/>
          <a:ln>
            <a:noFill/>
          </a:ln>
        </p:spPr>
      </p:pic>
      <p:pic>
        <p:nvPicPr>
          <p:cNvPr id="182" name="Google Shape;182;p40"/>
          <p:cNvPicPr preferRelativeResize="0"/>
          <p:nvPr/>
        </p:nvPicPr>
        <p:blipFill rotWithShape="1">
          <a:blip r:embed="rId4">
            <a:alphaModFix/>
          </a:blip>
          <a:srcRect b="28793" l="0" r="0" t="42"/>
          <a:stretch/>
        </p:blipFill>
        <p:spPr>
          <a:xfrm>
            <a:off x="3730225" y="2571750"/>
            <a:ext cx="1569600" cy="1985700"/>
          </a:xfrm>
          <a:prstGeom prst="ellipse">
            <a:avLst/>
          </a:prstGeom>
          <a:noFill/>
          <a:ln>
            <a:noFill/>
          </a:ln>
        </p:spPr>
      </p:pic>
      <p:pic>
        <p:nvPicPr>
          <p:cNvPr id="183" name="Google Shape;183;p40"/>
          <p:cNvPicPr preferRelativeResize="0"/>
          <p:nvPr/>
        </p:nvPicPr>
        <p:blipFill rotWithShape="1">
          <a:blip r:embed="rId5">
            <a:alphaModFix/>
          </a:blip>
          <a:srcRect b="20174" l="20038" r="6345" t="9968"/>
          <a:stretch/>
        </p:blipFill>
        <p:spPr>
          <a:xfrm>
            <a:off x="6279612" y="2571746"/>
            <a:ext cx="1569600" cy="1985700"/>
          </a:xfrm>
          <a:prstGeom prst="ellipse">
            <a:avLst/>
          </a:prstGeom>
          <a:noFill/>
          <a:ln>
            <a:noFill/>
          </a:ln>
        </p:spPr>
      </p:pic>
      <p:sp>
        <p:nvSpPr>
          <p:cNvPr id="184" name="Google Shape;184;p40"/>
          <p:cNvSpPr txBox="1"/>
          <p:nvPr>
            <p:ph type="title"/>
          </p:nvPr>
        </p:nvSpPr>
        <p:spPr>
          <a:xfrm>
            <a:off x="1013525" y="4589225"/>
            <a:ext cx="21321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Sophie Tanker</a:t>
            </a:r>
            <a:br>
              <a:rPr lang="en" sz="1700"/>
            </a:br>
            <a:r>
              <a:rPr lang="en" sz="1400"/>
              <a:t> CTO</a:t>
            </a:r>
            <a:endParaRPr sz="1400"/>
          </a:p>
        </p:txBody>
      </p:sp>
      <p:sp>
        <p:nvSpPr>
          <p:cNvPr id="185" name="Google Shape;185;p40"/>
          <p:cNvSpPr txBox="1"/>
          <p:nvPr>
            <p:ph type="title"/>
          </p:nvPr>
        </p:nvSpPr>
        <p:spPr>
          <a:xfrm>
            <a:off x="3448975" y="4589225"/>
            <a:ext cx="21321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Rachel Evans</a:t>
            </a:r>
            <a:endParaRPr sz="1700"/>
          </a:p>
          <a:p>
            <a:pPr indent="0" lvl="0" marL="0" rtl="0" algn="ctr">
              <a:spcBef>
                <a:spcPts val="0"/>
              </a:spcBef>
              <a:spcAft>
                <a:spcPts val="0"/>
              </a:spcAft>
              <a:buNone/>
            </a:pPr>
            <a:r>
              <a:rPr lang="en" sz="1400"/>
              <a:t>CEO</a:t>
            </a:r>
            <a:endParaRPr sz="1400"/>
          </a:p>
        </p:txBody>
      </p:sp>
      <p:sp>
        <p:nvSpPr>
          <p:cNvPr id="186" name="Google Shape;186;p40"/>
          <p:cNvSpPr txBox="1"/>
          <p:nvPr>
            <p:ph type="title"/>
          </p:nvPr>
        </p:nvSpPr>
        <p:spPr>
          <a:xfrm>
            <a:off x="5998350" y="4589225"/>
            <a:ext cx="21321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Andra Buchan</a:t>
            </a:r>
            <a:endParaRPr sz="1700"/>
          </a:p>
          <a:p>
            <a:pPr indent="0" lvl="0" marL="0" rtl="0" algn="ctr">
              <a:spcBef>
                <a:spcPts val="0"/>
              </a:spcBef>
              <a:spcAft>
                <a:spcPts val="0"/>
              </a:spcAft>
              <a:buNone/>
            </a:pPr>
            <a:r>
              <a:rPr lang="en" sz="1400"/>
              <a:t>CFO</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1"/>
          <p:cNvSpPr txBox="1"/>
          <p:nvPr>
            <p:ph type="title"/>
          </p:nvPr>
        </p:nvSpPr>
        <p:spPr>
          <a:xfrm>
            <a:off x="1411200" y="140975"/>
            <a:ext cx="63216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Would people buy this?</a:t>
            </a:r>
            <a:endParaRPr sz="3100"/>
          </a:p>
        </p:txBody>
      </p:sp>
      <p:pic>
        <p:nvPicPr>
          <p:cNvPr descr="Forms response chart. Question title: Have you ever used a supplement subscription service?. Number of responses: 45 responses." id="192" name="Google Shape;192;p41" title="Have you ever used a supplement subscription service?"/>
          <p:cNvPicPr preferRelativeResize="0"/>
          <p:nvPr/>
        </p:nvPicPr>
        <p:blipFill rotWithShape="1">
          <a:blip r:embed="rId3">
            <a:alphaModFix/>
          </a:blip>
          <a:srcRect b="0" l="19079" r="28038" t="25076"/>
          <a:stretch/>
        </p:blipFill>
        <p:spPr>
          <a:xfrm>
            <a:off x="150202" y="2234000"/>
            <a:ext cx="4285123" cy="2555319"/>
          </a:xfrm>
          <a:prstGeom prst="rect">
            <a:avLst/>
          </a:prstGeom>
          <a:noFill/>
          <a:ln>
            <a:noFill/>
          </a:ln>
        </p:spPr>
      </p:pic>
      <p:sp>
        <p:nvSpPr>
          <p:cNvPr id="193" name="Google Shape;193;p41"/>
          <p:cNvSpPr txBox="1"/>
          <p:nvPr/>
        </p:nvSpPr>
        <p:spPr>
          <a:xfrm>
            <a:off x="13" y="1082375"/>
            <a:ext cx="43707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Montserrat"/>
                <a:ea typeface="Montserrat"/>
                <a:cs typeface="Montserrat"/>
                <a:sym typeface="Montserrat"/>
              </a:rPr>
              <a:t>Have you ever used a supplement subscription service?</a:t>
            </a:r>
            <a:endParaRPr sz="1800">
              <a:solidFill>
                <a:schemeClr val="lt2"/>
              </a:solidFill>
              <a:latin typeface="Montserrat"/>
              <a:ea typeface="Montserrat"/>
              <a:cs typeface="Montserrat"/>
              <a:sym typeface="Montserrat"/>
            </a:endParaRPr>
          </a:p>
          <a:p>
            <a:pPr indent="0" lvl="0" marL="0" rtl="0" algn="ctr">
              <a:spcBef>
                <a:spcPts val="0"/>
              </a:spcBef>
              <a:spcAft>
                <a:spcPts val="0"/>
              </a:spcAft>
              <a:buNone/>
            </a:pPr>
            <a:r>
              <a:t/>
            </a:r>
            <a:endParaRPr sz="500">
              <a:solidFill>
                <a:schemeClr val="lt2"/>
              </a:solidFill>
              <a:latin typeface="Montserrat"/>
              <a:ea typeface="Montserrat"/>
              <a:cs typeface="Montserrat"/>
              <a:sym typeface="Montserrat"/>
            </a:endParaRPr>
          </a:p>
          <a:p>
            <a:pPr indent="457200" lvl="0" marL="914400" rtl="0" algn="l">
              <a:spcBef>
                <a:spcPts val="0"/>
              </a:spcBef>
              <a:spcAft>
                <a:spcPts val="0"/>
              </a:spcAft>
              <a:buNone/>
            </a:pPr>
            <a:r>
              <a:rPr lang="en" sz="1200">
                <a:solidFill>
                  <a:schemeClr val="lt2"/>
                </a:solidFill>
                <a:latin typeface="Montserrat"/>
                <a:ea typeface="Montserrat"/>
                <a:cs typeface="Montserrat"/>
                <a:sym typeface="Montserrat"/>
              </a:rPr>
              <a:t>Sample space: 45</a:t>
            </a:r>
            <a:endParaRPr sz="1200">
              <a:solidFill>
                <a:schemeClr val="lt2"/>
              </a:solidFill>
              <a:latin typeface="Montserrat"/>
              <a:ea typeface="Montserrat"/>
              <a:cs typeface="Montserrat"/>
              <a:sym typeface="Montserrat"/>
            </a:endParaRPr>
          </a:p>
          <a:p>
            <a:pPr indent="457200" lvl="0" marL="914400" rtl="0" algn="l">
              <a:spcBef>
                <a:spcPts val="0"/>
              </a:spcBef>
              <a:spcAft>
                <a:spcPts val="0"/>
              </a:spcAft>
              <a:buNone/>
            </a:pPr>
            <a:r>
              <a:t/>
            </a:r>
            <a:endParaRPr sz="1200">
              <a:solidFill>
                <a:schemeClr val="lt2"/>
              </a:solidFill>
              <a:latin typeface="Montserrat"/>
              <a:ea typeface="Montserrat"/>
              <a:cs typeface="Montserrat"/>
              <a:sym typeface="Montserrat"/>
            </a:endParaRPr>
          </a:p>
        </p:txBody>
      </p:sp>
      <p:pic>
        <p:nvPicPr>
          <p:cNvPr descr="Forms response chart. Question title: Would you consider using a supplement subscription service?. Number of responses: 45 responses." id="194" name="Google Shape;194;p41" title="Would you consider using a supplement subscription service?"/>
          <p:cNvPicPr preferRelativeResize="0"/>
          <p:nvPr/>
        </p:nvPicPr>
        <p:blipFill rotWithShape="1">
          <a:blip r:embed="rId4">
            <a:alphaModFix/>
          </a:blip>
          <a:srcRect b="0" l="17958" r="26577" t="22833"/>
          <a:stretch/>
        </p:blipFill>
        <p:spPr>
          <a:xfrm>
            <a:off x="4672700" y="2231899"/>
            <a:ext cx="4370698" cy="2559539"/>
          </a:xfrm>
          <a:prstGeom prst="rect">
            <a:avLst/>
          </a:prstGeom>
          <a:noFill/>
          <a:ln>
            <a:noFill/>
          </a:ln>
        </p:spPr>
      </p:pic>
      <p:sp>
        <p:nvSpPr>
          <p:cNvPr id="195" name="Google Shape;195;p41"/>
          <p:cNvSpPr txBox="1"/>
          <p:nvPr/>
        </p:nvSpPr>
        <p:spPr>
          <a:xfrm>
            <a:off x="4722400" y="1082375"/>
            <a:ext cx="4054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2"/>
                </a:solidFill>
                <a:latin typeface="Montserrat"/>
                <a:ea typeface="Montserrat"/>
                <a:cs typeface="Montserrat"/>
                <a:sym typeface="Montserrat"/>
              </a:rPr>
              <a:t>Would you consider using a supplement subscription service?</a:t>
            </a:r>
            <a:endParaRPr sz="18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sz="600">
              <a:solidFill>
                <a:schemeClr val="lt2"/>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2"/>
                </a:solidFill>
                <a:latin typeface="Montserrat"/>
                <a:ea typeface="Montserrat"/>
                <a:cs typeface="Montserrat"/>
                <a:sym typeface="Montserrat"/>
              </a:rPr>
              <a:t>Sample space: 45</a:t>
            </a:r>
            <a:endParaRPr sz="1200">
              <a:solidFill>
                <a:schemeClr val="lt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rPr>
              <a:t>Customer Discovery Takeaways</a:t>
            </a:r>
            <a:endParaRPr sz="3000">
              <a:solidFill>
                <a:schemeClr val="dk2"/>
              </a:solidFill>
            </a:endParaRPr>
          </a:p>
        </p:txBody>
      </p:sp>
      <p:sp>
        <p:nvSpPr>
          <p:cNvPr id="201" name="Google Shape;201;p42"/>
          <p:cNvSpPr txBox="1"/>
          <p:nvPr/>
        </p:nvSpPr>
        <p:spPr>
          <a:xfrm>
            <a:off x="938500" y="1696425"/>
            <a:ext cx="6882900" cy="28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latin typeface="Montserrat"/>
                <a:ea typeface="Montserrat"/>
                <a:cs typeface="Montserrat"/>
                <a:sym typeface="Montserrat"/>
              </a:rPr>
              <a:t>Out of 30+ individuals surveyed: </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 sz="2400">
                <a:solidFill>
                  <a:schemeClr val="lt2"/>
                </a:solidFill>
                <a:latin typeface="Montserrat"/>
                <a:ea typeface="Montserrat"/>
                <a:cs typeface="Montserrat"/>
                <a:sym typeface="Montserrat"/>
              </a:rPr>
              <a:t>Affordability </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 sz="2400">
                <a:solidFill>
                  <a:schemeClr val="lt2"/>
                </a:solidFill>
                <a:latin typeface="Montserrat"/>
                <a:ea typeface="Montserrat"/>
                <a:cs typeface="Montserrat"/>
                <a:sym typeface="Montserrat"/>
              </a:rPr>
              <a:t>Independent lab-verified quality</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 sz="2400">
                <a:solidFill>
                  <a:schemeClr val="lt2"/>
                </a:solidFill>
                <a:latin typeface="Montserrat"/>
                <a:ea typeface="Montserrat"/>
                <a:cs typeface="Montserrat"/>
                <a:sym typeface="Montserrat"/>
              </a:rPr>
              <a:t>Transparent information about ingredients origin and efficacy </a:t>
            </a:r>
            <a:endParaRPr sz="2400">
              <a:solidFill>
                <a:schemeClr val="lt2"/>
              </a:solidFill>
              <a:latin typeface="Montserrat"/>
              <a:ea typeface="Montserrat"/>
              <a:cs typeface="Montserrat"/>
              <a:sym typeface="Montserrat"/>
            </a:endParaRPr>
          </a:p>
          <a:p>
            <a:pPr indent="-381000" lvl="0" marL="457200" rtl="0" algn="l">
              <a:spcBef>
                <a:spcPts val="0"/>
              </a:spcBef>
              <a:spcAft>
                <a:spcPts val="0"/>
              </a:spcAft>
              <a:buClr>
                <a:schemeClr val="lt2"/>
              </a:buClr>
              <a:buSzPts val="2400"/>
              <a:buFont typeface="Montserrat"/>
              <a:buChar char="●"/>
            </a:pPr>
            <a:r>
              <a:rPr lang="en" sz="2400">
                <a:solidFill>
                  <a:schemeClr val="lt2"/>
                </a:solidFill>
                <a:latin typeface="Montserrat"/>
                <a:ea typeface="Montserrat"/>
                <a:cs typeface="Montserrat"/>
                <a:sym typeface="Montserrat"/>
              </a:rPr>
              <a:t>Strict privacy and security policies </a:t>
            </a:r>
            <a:endParaRPr sz="2400">
              <a:solidFill>
                <a:schemeClr val="lt2"/>
              </a:solidFill>
              <a:latin typeface="Montserrat"/>
              <a:ea typeface="Montserrat"/>
              <a:cs typeface="Montserrat"/>
              <a:sym typeface="Montserrat"/>
            </a:endParaRPr>
          </a:p>
          <a:p>
            <a:pPr indent="0" lvl="0" marL="0" rtl="0" algn="l">
              <a:spcBef>
                <a:spcPts val="0"/>
              </a:spcBef>
              <a:spcAft>
                <a:spcPts val="0"/>
              </a:spcAft>
              <a:buNone/>
            </a:pPr>
            <a:r>
              <a:rPr lang="en" sz="2400">
                <a:solidFill>
                  <a:schemeClr val="lt2"/>
                </a:solidFill>
                <a:latin typeface="Montserrat"/>
                <a:ea typeface="Montserrat"/>
                <a:cs typeface="Montserrat"/>
                <a:sym typeface="Montserrat"/>
              </a:rPr>
              <a:t>were the most highly valued.</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3"/>
          <p:cNvSpPr txBox="1"/>
          <p:nvPr>
            <p:ph type="title"/>
          </p:nvPr>
        </p:nvSpPr>
        <p:spPr>
          <a:xfrm>
            <a:off x="2257350" y="286550"/>
            <a:ext cx="46293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TAM/SAM/SOM</a:t>
            </a:r>
            <a:endParaRPr sz="2900"/>
          </a:p>
        </p:txBody>
      </p:sp>
      <p:sp>
        <p:nvSpPr>
          <p:cNvPr id="207" name="Google Shape;207;p43"/>
          <p:cNvSpPr/>
          <p:nvPr/>
        </p:nvSpPr>
        <p:spPr>
          <a:xfrm>
            <a:off x="134125" y="1022925"/>
            <a:ext cx="2881500" cy="35877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United States Population: </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~331.9 million</a:t>
            </a:r>
            <a:endParaRPr b="1" sz="2000">
              <a:latin typeface="Montserrat"/>
              <a:ea typeface="Montserrat"/>
              <a:cs typeface="Montserrat"/>
              <a:sym typeface="Montserrat"/>
            </a:endParaRPr>
          </a:p>
        </p:txBody>
      </p:sp>
      <p:sp>
        <p:nvSpPr>
          <p:cNvPr id="208" name="Google Shape;208;p43"/>
          <p:cNvSpPr/>
          <p:nvPr/>
        </p:nvSpPr>
        <p:spPr>
          <a:xfrm>
            <a:off x="3162313" y="1215675"/>
            <a:ext cx="2881500" cy="32022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People in the United States who take supplements</a:t>
            </a:r>
            <a:endParaRPr b="1" sz="2000">
              <a:latin typeface="Montserrat"/>
              <a:ea typeface="Montserrat"/>
              <a:cs typeface="Montserrat"/>
              <a:sym typeface="Montserrat"/>
            </a:endParaRPr>
          </a:p>
          <a:p>
            <a:pPr indent="0" lvl="0" marL="0" rtl="0" algn="ctr">
              <a:spcBef>
                <a:spcPts val="0"/>
              </a:spcBef>
              <a:spcAft>
                <a:spcPts val="0"/>
              </a:spcAft>
              <a:buNone/>
            </a:pPr>
            <a:r>
              <a:rPr b="1" lang="en" sz="2000">
                <a:latin typeface="Montserrat"/>
                <a:ea typeface="Montserrat"/>
                <a:cs typeface="Montserrat"/>
                <a:sym typeface="Montserrat"/>
              </a:rPr>
              <a:t>~175.5 million</a:t>
            </a:r>
            <a:endParaRPr b="1" sz="2000">
              <a:latin typeface="Montserrat"/>
              <a:ea typeface="Montserrat"/>
              <a:cs typeface="Montserrat"/>
              <a:sym typeface="Montserrat"/>
            </a:endParaRPr>
          </a:p>
        </p:txBody>
      </p:sp>
      <p:sp>
        <p:nvSpPr>
          <p:cNvPr id="209" name="Google Shape;209;p43"/>
          <p:cNvSpPr/>
          <p:nvPr/>
        </p:nvSpPr>
        <p:spPr>
          <a:xfrm>
            <a:off x="6190500" y="1539825"/>
            <a:ext cx="2699100" cy="25539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People in the United States who take supplements and use subscriptions</a:t>
            </a:r>
            <a:endParaRPr b="1" sz="17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4"/>
          <p:cNvSpPr txBox="1"/>
          <p:nvPr>
            <p:ph type="title"/>
          </p:nvPr>
        </p:nvSpPr>
        <p:spPr>
          <a:xfrm>
            <a:off x="2257350" y="344150"/>
            <a:ext cx="46293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Pricing</a:t>
            </a:r>
            <a:endParaRPr sz="4000"/>
          </a:p>
        </p:txBody>
      </p:sp>
      <p:graphicFrame>
        <p:nvGraphicFramePr>
          <p:cNvPr id="215" name="Google Shape;215;p44"/>
          <p:cNvGraphicFramePr/>
          <p:nvPr/>
        </p:nvGraphicFramePr>
        <p:xfrm>
          <a:off x="952500" y="1446550"/>
          <a:ext cx="3000000" cy="3000000"/>
        </p:xfrm>
        <a:graphic>
          <a:graphicData uri="http://schemas.openxmlformats.org/drawingml/2006/table">
            <a:tbl>
              <a:tblPr>
                <a:noFill/>
                <a:tableStyleId>{0B3C0B30-5870-4D4C-8914-278098986FE6}</a:tableStyleId>
              </a:tblPr>
              <a:tblGrid>
                <a:gridCol w="7239000"/>
              </a:tblGrid>
              <a:tr h="617450">
                <a:tc>
                  <a:txBody>
                    <a:bodyPr/>
                    <a:lstStyle/>
                    <a:p>
                      <a:pPr indent="0" lvl="0" marL="0" rtl="0" algn="l">
                        <a:spcBef>
                          <a:spcPts val="0"/>
                        </a:spcBef>
                        <a:spcAft>
                          <a:spcPts val="0"/>
                        </a:spcAft>
                        <a:buNone/>
                      </a:pPr>
                      <a:r>
                        <a:rPr b="1" lang="en" sz="2100">
                          <a:solidFill>
                            <a:schemeClr val="lt2"/>
                          </a:solidFill>
                          <a:latin typeface="Montserrat"/>
                          <a:ea typeface="Montserrat"/>
                          <a:cs typeface="Montserrat"/>
                          <a:sym typeface="Montserrat"/>
                        </a:rPr>
                        <a:t>One time fee for Genetic Analysis: $249.99</a:t>
                      </a:r>
                      <a:endParaRPr b="1" sz="2100">
                        <a:solidFill>
                          <a:schemeClr val="lt2"/>
                        </a:solidFill>
                        <a:latin typeface="Montserrat"/>
                        <a:ea typeface="Montserrat"/>
                        <a:cs typeface="Montserrat"/>
                        <a:sym typeface="Montserrat"/>
                      </a:endParaRPr>
                    </a:p>
                  </a:txBody>
                  <a:tcPr marT="91425" marB="91425" marR="91425" marL="91425"/>
                </a:tc>
              </a:tr>
              <a:tr h="617450">
                <a:tc>
                  <a:txBody>
                    <a:bodyPr/>
                    <a:lstStyle/>
                    <a:p>
                      <a:pPr indent="0" lvl="0" marL="0" rtl="0" algn="l">
                        <a:spcBef>
                          <a:spcPts val="0"/>
                        </a:spcBef>
                        <a:spcAft>
                          <a:spcPts val="0"/>
                        </a:spcAft>
                        <a:buNone/>
                      </a:pPr>
                      <a:r>
                        <a:rPr b="1" lang="en" sz="2100">
                          <a:solidFill>
                            <a:schemeClr val="lt2"/>
                          </a:solidFill>
                          <a:latin typeface="Montserrat"/>
                          <a:ea typeface="Montserrat"/>
                          <a:cs typeface="Montserrat"/>
                          <a:sym typeface="Montserrat"/>
                        </a:rPr>
                        <a:t>Monthly payment for Supplements: $49.99</a:t>
                      </a:r>
                      <a:endParaRPr b="1" sz="2100">
                        <a:solidFill>
                          <a:schemeClr val="lt2"/>
                        </a:solidFill>
                        <a:latin typeface="Montserrat"/>
                        <a:ea typeface="Montserrat"/>
                        <a:cs typeface="Montserrat"/>
                        <a:sym typeface="Montserrat"/>
                      </a:endParaRPr>
                    </a:p>
                  </a:txBody>
                  <a:tcPr marT="91425" marB="91425" marR="91425" marL="91425"/>
                </a:tc>
              </a:tr>
            </a:tbl>
          </a:graphicData>
        </a:graphic>
      </p:graphicFrame>
      <p:sp>
        <p:nvSpPr>
          <p:cNvPr id="216" name="Google Shape;216;p44"/>
          <p:cNvSpPr txBox="1"/>
          <p:nvPr/>
        </p:nvSpPr>
        <p:spPr>
          <a:xfrm>
            <a:off x="952500" y="2842450"/>
            <a:ext cx="7239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2"/>
                </a:solidFill>
                <a:latin typeface="Montserrat"/>
                <a:ea typeface="Montserrat"/>
                <a:cs typeface="Montserrat"/>
                <a:sym typeface="Montserrat"/>
              </a:rPr>
              <a:t>Payment plan for Genetic Analysis: $21/month for a year + $49.99/month for Supplements = $70.99/month</a:t>
            </a:r>
            <a:endParaRPr b="1" sz="2000">
              <a:solidFill>
                <a:schemeClr val="lt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